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grandir" panose="020B0604020202020204" charset="-18"/>
      <p:regular r:id="rId25"/>
    </p:embeddedFont>
    <p:embeddedFont>
      <p:font typeface="Ballpoint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onjelly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144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10" Type="http://schemas.openxmlformats.org/officeDocument/2006/relationships/image" Target="../media/image96.svg"/><Relationship Id="rId4" Type="http://schemas.openxmlformats.org/officeDocument/2006/relationships/image" Target="../media/image92.svg"/><Relationship Id="rId9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46.png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100.svg"/><Relationship Id="rId4" Type="http://schemas.openxmlformats.org/officeDocument/2006/relationships/image" Target="../media/image47.svg"/><Relationship Id="rId9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2.svg"/><Relationship Id="rId3" Type="http://schemas.openxmlformats.org/officeDocument/2006/relationships/image" Target="../media/image29.png"/><Relationship Id="rId21" Type="http://schemas.openxmlformats.org/officeDocument/2006/relationships/image" Target="../media/image10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1.png"/><Relationship Id="rId2" Type="http://schemas.openxmlformats.org/officeDocument/2006/relationships/image" Target="../media/image1.jpeg"/><Relationship Id="rId16" Type="http://schemas.openxmlformats.org/officeDocument/2006/relationships/image" Target="../media/image9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3.svg"/><Relationship Id="rId5" Type="http://schemas.openxmlformats.org/officeDocument/2006/relationships/image" Target="../media/image31.png"/><Relationship Id="rId15" Type="http://schemas.openxmlformats.org/officeDocument/2006/relationships/image" Target="../media/image8.png"/><Relationship Id="rId23" Type="http://schemas.openxmlformats.org/officeDocument/2006/relationships/image" Target="../media/image2.png"/><Relationship Id="rId10" Type="http://schemas.openxmlformats.org/officeDocument/2006/relationships/image" Target="../media/image36.svg"/><Relationship Id="rId19" Type="http://schemas.openxmlformats.org/officeDocument/2006/relationships/image" Target="../media/image101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10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0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108.png"/><Relationship Id="rId4" Type="http://schemas.openxmlformats.org/officeDocument/2006/relationships/image" Target="../media/image32.svg"/><Relationship Id="rId9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6.png"/><Relationship Id="rId18" Type="http://schemas.openxmlformats.org/officeDocument/2006/relationships/image" Target="../media/image119.svg"/><Relationship Id="rId3" Type="http://schemas.openxmlformats.org/officeDocument/2006/relationships/image" Target="../media/image46.png"/><Relationship Id="rId21" Type="http://schemas.openxmlformats.org/officeDocument/2006/relationships/image" Target="../media/image2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17" Type="http://schemas.openxmlformats.org/officeDocument/2006/relationships/image" Target="../media/image118.png"/><Relationship Id="rId2" Type="http://schemas.openxmlformats.org/officeDocument/2006/relationships/image" Target="../media/image1.jpeg"/><Relationship Id="rId16" Type="http://schemas.openxmlformats.org/officeDocument/2006/relationships/image" Target="../media/image117.svg"/><Relationship Id="rId20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14.png"/><Relationship Id="rId5" Type="http://schemas.openxmlformats.org/officeDocument/2006/relationships/image" Target="../media/image29.png"/><Relationship Id="rId15" Type="http://schemas.openxmlformats.org/officeDocument/2006/relationships/image" Target="../media/image116.png"/><Relationship Id="rId10" Type="http://schemas.openxmlformats.org/officeDocument/2006/relationships/image" Target="../media/image113.svg"/><Relationship Id="rId19" Type="http://schemas.openxmlformats.org/officeDocument/2006/relationships/image" Target="../media/image120.png"/><Relationship Id="rId4" Type="http://schemas.openxmlformats.org/officeDocument/2006/relationships/image" Target="../media/image47.svg"/><Relationship Id="rId9" Type="http://schemas.openxmlformats.org/officeDocument/2006/relationships/image" Target="../media/image112.png"/><Relationship Id="rId14" Type="http://schemas.openxmlformats.org/officeDocument/2006/relationships/image" Target="../media/image7.svg"/><Relationship Id="rId22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18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image" Target="../media/image7.svg"/><Relationship Id="rId4" Type="http://schemas.openxmlformats.org/officeDocument/2006/relationships/image" Target="../media/image111.svg"/><Relationship Id="rId9" Type="http://schemas.openxmlformats.org/officeDocument/2006/relationships/image" Target="../media/image6.png"/><Relationship Id="rId14" Type="http://schemas.openxmlformats.org/officeDocument/2006/relationships/image" Target="../media/image1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3.svg"/><Relationship Id="rId4" Type="http://schemas.openxmlformats.org/officeDocument/2006/relationships/image" Target="../media/image9.svg"/><Relationship Id="rId9" Type="http://schemas.openxmlformats.org/officeDocument/2006/relationships/image" Target="../media/image2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18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image" Target="../media/image7.svg"/><Relationship Id="rId4" Type="http://schemas.openxmlformats.org/officeDocument/2006/relationships/image" Target="../media/image111.svg"/><Relationship Id="rId9" Type="http://schemas.openxmlformats.org/officeDocument/2006/relationships/image" Target="../media/image6.png"/><Relationship Id="rId14" Type="http://schemas.openxmlformats.org/officeDocument/2006/relationships/image" Target="../media/image1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2.png"/><Relationship Id="rId7" Type="http://schemas.openxmlformats.org/officeDocument/2006/relationships/image" Target="../media/image1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13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1.jpe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image" Target="../media/image1.jpe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4" Type="http://schemas.openxmlformats.org/officeDocument/2006/relationships/image" Target="../media/image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81.png"/><Relationship Id="rId18" Type="http://schemas.openxmlformats.org/officeDocument/2006/relationships/image" Target="../media/image86.sv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12" Type="http://schemas.openxmlformats.org/officeDocument/2006/relationships/image" Target="../media/image80.svg"/><Relationship Id="rId17" Type="http://schemas.openxmlformats.org/officeDocument/2006/relationships/image" Target="../media/image85.png"/><Relationship Id="rId2" Type="http://schemas.openxmlformats.org/officeDocument/2006/relationships/image" Target="../media/image1.jpeg"/><Relationship Id="rId16" Type="http://schemas.openxmlformats.org/officeDocument/2006/relationships/image" Target="../media/image84.sv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19" Type="http://schemas.openxmlformats.org/officeDocument/2006/relationships/image" Target="../media/image87.png"/><Relationship Id="rId4" Type="http://schemas.openxmlformats.org/officeDocument/2006/relationships/image" Target="../media/image45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55183" y="3346933"/>
            <a:ext cx="12141996" cy="1999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25"/>
              </a:lnSpc>
            </a:pPr>
            <a:r>
              <a:rPr lang="en-US" sz="10518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ČAROLIJA IZGRADNJE ODNOSA</a:t>
            </a:r>
          </a:p>
        </p:txBody>
      </p:sp>
      <p:sp>
        <p:nvSpPr>
          <p:cNvPr id="4" name="Freeform 4"/>
          <p:cNvSpPr/>
          <p:nvPr/>
        </p:nvSpPr>
        <p:spPr>
          <a:xfrm>
            <a:off x="3912404" y="8317246"/>
            <a:ext cx="10791079" cy="1119574"/>
          </a:xfrm>
          <a:custGeom>
            <a:avLst/>
            <a:gdLst/>
            <a:ahLst/>
            <a:cxnLst/>
            <a:rect l="l" t="t" r="r" b="b"/>
            <a:pathLst>
              <a:path w="10791079" h="1119574">
                <a:moveTo>
                  <a:pt x="0" y="0"/>
                </a:moveTo>
                <a:lnTo>
                  <a:pt x="10791079" y="0"/>
                </a:lnTo>
                <a:lnTo>
                  <a:pt x="10791079" y="1119575"/>
                </a:lnTo>
                <a:lnTo>
                  <a:pt x="0" y="1119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19201" y="6340690"/>
            <a:ext cx="9649599" cy="154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60"/>
              </a:lnSpc>
            </a:pPr>
            <a:r>
              <a:rPr lang="en-US" sz="81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Ivana Širac, prof. soc. pedagog</a:t>
            </a:r>
          </a:p>
        </p:txBody>
      </p:sp>
      <p:sp>
        <p:nvSpPr>
          <p:cNvPr id="6" name="Freeform 6"/>
          <p:cNvSpPr/>
          <p:nvPr/>
        </p:nvSpPr>
        <p:spPr>
          <a:xfrm rot="2245428">
            <a:off x="3992932" y="398609"/>
            <a:ext cx="2609726" cy="2528172"/>
          </a:xfrm>
          <a:custGeom>
            <a:avLst/>
            <a:gdLst/>
            <a:ahLst/>
            <a:cxnLst/>
            <a:rect l="l" t="t" r="r" b="b"/>
            <a:pathLst>
              <a:path w="2609726" h="2528172">
                <a:moveTo>
                  <a:pt x="0" y="0"/>
                </a:moveTo>
                <a:lnTo>
                  <a:pt x="2609726" y="0"/>
                </a:lnTo>
                <a:lnTo>
                  <a:pt x="2609726" y="2528172"/>
                </a:lnTo>
                <a:lnTo>
                  <a:pt x="0" y="2528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40379">
            <a:off x="830226" y="1200250"/>
            <a:ext cx="2723072" cy="3513641"/>
          </a:xfrm>
          <a:custGeom>
            <a:avLst/>
            <a:gdLst/>
            <a:ahLst/>
            <a:cxnLst/>
            <a:rect l="l" t="t" r="r" b="b"/>
            <a:pathLst>
              <a:path w="2723072" h="3513641">
                <a:moveTo>
                  <a:pt x="0" y="0"/>
                </a:moveTo>
                <a:lnTo>
                  <a:pt x="2723072" y="0"/>
                </a:lnTo>
                <a:lnTo>
                  <a:pt x="2723072" y="3513641"/>
                </a:lnTo>
                <a:lnTo>
                  <a:pt x="0" y="3513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25750" y="2444379"/>
            <a:ext cx="13954942" cy="4345546"/>
            <a:chOff x="0" y="0"/>
            <a:chExt cx="3675376" cy="11445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75376" cy="1144506"/>
            </a:xfrm>
            <a:custGeom>
              <a:avLst/>
              <a:gdLst/>
              <a:ahLst/>
              <a:cxnLst/>
              <a:rect l="l" t="t" r="r" b="b"/>
              <a:pathLst>
                <a:path w="3675376" h="1144506">
                  <a:moveTo>
                    <a:pt x="21082" y="0"/>
                  </a:moveTo>
                  <a:lnTo>
                    <a:pt x="3654294" y="0"/>
                  </a:lnTo>
                  <a:cubicBezTo>
                    <a:pt x="3665937" y="0"/>
                    <a:pt x="3675376" y="9439"/>
                    <a:pt x="3675376" y="21082"/>
                  </a:cubicBezTo>
                  <a:lnTo>
                    <a:pt x="3675376" y="1123424"/>
                  </a:lnTo>
                  <a:cubicBezTo>
                    <a:pt x="3675376" y="1135067"/>
                    <a:pt x="3665937" y="1144506"/>
                    <a:pt x="3654294" y="1144506"/>
                  </a:cubicBezTo>
                  <a:lnTo>
                    <a:pt x="21082" y="1144506"/>
                  </a:lnTo>
                  <a:cubicBezTo>
                    <a:pt x="9439" y="1144506"/>
                    <a:pt x="0" y="1135067"/>
                    <a:pt x="0" y="1123424"/>
                  </a:cubicBezTo>
                  <a:lnTo>
                    <a:pt x="0" y="21082"/>
                  </a:lnTo>
                  <a:cubicBezTo>
                    <a:pt x="0" y="9439"/>
                    <a:pt x="9439" y="0"/>
                    <a:pt x="210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0"/>
              <a:ext cx="3675376" cy="1335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57900" lvl="1" indent="-528950" algn="l">
                <a:lnSpc>
                  <a:spcPts val="6859"/>
                </a:lnSpc>
                <a:buFont typeface="Arial"/>
                <a:buChar char="•"/>
              </a:pPr>
              <a:r>
                <a:rPr lang="en-US" sz="4899" spc="117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Kad dijete pogriješi, kritiziramo ponašanje, a ne osobu.</a:t>
              </a:r>
            </a:p>
            <a:p>
              <a:pPr marL="1057900" lvl="1" indent="-528950" algn="l">
                <a:lnSpc>
                  <a:spcPts val="6859"/>
                </a:lnSpc>
                <a:buFont typeface="Arial"/>
                <a:buChar char="•"/>
              </a:pPr>
              <a:r>
                <a:rPr lang="en-US" sz="4899" spc="117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Odrasli treba reći „ne“, ali s poštovanjem, bez ponižavanja.</a:t>
              </a:r>
            </a:p>
            <a:p>
              <a:pPr marL="1057900" lvl="1" indent="-528950" algn="l">
                <a:lnSpc>
                  <a:spcPts val="6859"/>
                </a:lnSpc>
                <a:buFont typeface="Arial"/>
                <a:buChar char="•"/>
              </a:pPr>
              <a:r>
                <a:rPr lang="en-US" sz="4899" spc="117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Djeca trebaju osjećaj da ih netko vidi, čuje i uzima ozbiljno.</a:t>
              </a:r>
            </a:p>
            <a:p>
              <a:pPr marL="1057900" lvl="1" indent="-528950" algn="l">
                <a:lnSpc>
                  <a:spcPts val="6859"/>
                </a:lnSpc>
                <a:buFont typeface="Arial"/>
                <a:buChar char="•"/>
              </a:pPr>
              <a:r>
                <a:rPr lang="en-US" sz="4899" spc="117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Autoritet se gradi kroz autentičnost i odnos, ne kroz strah.</a:t>
              </a:r>
            </a:p>
            <a:p>
              <a:pPr algn="l">
                <a:lnSpc>
                  <a:spcPts val="4619"/>
                </a:lnSpc>
              </a:pPr>
              <a:endParaRPr lang="en-US" sz="4899" spc="11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338871">
            <a:off x="15391171" y="-396025"/>
            <a:ext cx="2756916" cy="4114800"/>
          </a:xfrm>
          <a:custGeom>
            <a:avLst/>
            <a:gdLst/>
            <a:ahLst/>
            <a:cxnLst/>
            <a:rect l="l" t="t" r="r" b="b"/>
            <a:pathLst>
              <a:path w="2756916" h="4114800">
                <a:moveTo>
                  <a:pt x="0" y="0"/>
                </a:moveTo>
                <a:lnTo>
                  <a:pt x="2756916" y="0"/>
                </a:lnTo>
                <a:lnTo>
                  <a:pt x="2756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93772" y="-481173"/>
            <a:ext cx="2419451" cy="2456296"/>
          </a:xfrm>
          <a:custGeom>
            <a:avLst/>
            <a:gdLst/>
            <a:ahLst/>
            <a:cxnLst/>
            <a:rect l="l" t="t" r="r" b="b"/>
            <a:pathLst>
              <a:path w="2419451" h="2456296">
                <a:moveTo>
                  <a:pt x="0" y="0"/>
                </a:moveTo>
                <a:lnTo>
                  <a:pt x="2419451" y="0"/>
                </a:lnTo>
                <a:lnTo>
                  <a:pt x="2419451" y="2456296"/>
                </a:lnTo>
                <a:lnTo>
                  <a:pt x="0" y="2456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45428">
            <a:off x="3197710" y="-616569"/>
            <a:ext cx="2609726" cy="2528172"/>
          </a:xfrm>
          <a:custGeom>
            <a:avLst/>
            <a:gdLst/>
            <a:ahLst/>
            <a:cxnLst/>
            <a:rect l="l" t="t" r="r" b="b"/>
            <a:pathLst>
              <a:path w="2609726" h="2528172">
                <a:moveTo>
                  <a:pt x="0" y="0"/>
                </a:moveTo>
                <a:lnTo>
                  <a:pt x="2609726" y="0"/>
                </a:lnTo>
                <a:lnTo>
                  <a:pt x="2609726" y="2528172"/>
                </a:lnTo>
                <a:lnTo>
                  <a:pt x="0" y="2528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991770">
            <a:off x="-528162" y="-110075"/>
            <a:ext cx="2846938" cy="2277551"/>
          </a:xfrm>
          <a:custGeom>
            <a:avLst/>
            <a:gdLst/>
            <a:ahLst/>
            <a:cxnLst/>
            <a:rect l="l" t="t" r="r" b="b"/>
            <a:pathLst>
              <a:path w="2846938" h="2277551">
                <a:moveTo>
                  <a:pt x="0" y="0"/>
                </a:moveTo>
                <a:lnTo>
                  <a:pt x="2846939" y="0"/>
                </a:lnTo>
                <a:lnTo>
                  <a:pt x="2846939" y="2277550"/>
                </a:lnTo>
                <a:lnTo>
                  <a:pt x="0" y="2277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02573" y="270725"/>
            <a:ext cx="10730035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U PRAKSI TO ZNAČI: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95308" y="7602917"/>
            <a:ext cx="16894576" cy="1972881"/>
            <a:chOff x="0" y="0"/>
            <a:chExt cx="4449600" cy="5196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49600" cy="519607"/>
            </a:xfrm>
            <a:custGeom>
              <a:avLst/>
              <a:gdLst/>
              <a:ahLst/>
              <a:cxnLst/>
              <a:rect l="l" t="t" r="r" b="b"/>
              <a:pathLst>
                <a:path w="4449600" h="519607">
                  <a:moveTo>
                    <a:pt x="17413" y="0"/>
                  </a:moveTo>
                  <a:lnTo>
                    <a:pt x="4432187" y="0"/>
                  </a:lnTo>
                  <a:cubicBezTo>
                    <a:pt x="4441804" y="0"/>
                    <a:pt x="4449600" y="7796"/>
                    <a:pt x="4449600" y="17413"/>
                  </a:cubicBezTo>
                  <a:lnTo>
                    <a:pt x="4449600" y="502193"/>
                  </a:lnTo>
                  <a:cubicBezTo>
                    <a:pt x="4449600" y="506811"/>
                    <a:pt x="4447765" y="511241"/>
                    <a:pt x="4444500" y="514506"/>
                  </a:cubicBezTo>
                  <a:cubicBezTo>
                    <a:pt x="4441234" y="517772"/>
                    <a:pt x="4436805" y="519607"/>
                    <a:pt x="4432187" y="519607"/>
                  </a:cubicBezTo>
                  <a:lnTo>
                    <a:pt x="17413" y="519607"/>
                  </a:lnTo>
                  <a:cubicBezTo>
                    <a:pt x="7796" y="519607"/>
                    <a:pt x="0" y="511810"/>
                    <a:pt x="0" y="502193"/>
                  </a:cubicBezTo>
                  <a:lnTo>
                    <a:pt x="0" y="17413"/>
                  </a:lnTo>
                  <a:cubicBezTo>
                    <a:pt x="0" y="7796"/>
                    <a:pt x="7796" y="0"/>
                    <a:pt x="174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0"/>
              <a:ext cx="4449600" cy="7101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4799" spc="115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DIJETE KOJE JE POŠTOVANO OD MALIH NOGU, KASNIJE I SAMO POŠTUJE DRUGE — I SEBE.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12408" y="5797880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4" y="0"/>
                </a:lnTo>
                <a:lnTo>
                  <a:pt x="2956984" y="306787"/>
                </a:lnTo>
                <a:lnTo>
                  <a:pt x="0" y="306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81360" y="5797880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4" y="0"/>
                </a:lnTo>
                <a:lnTo>
                  <a:pt x="2956984" y="306787"/>
                </a:lnTo>
                <a:lnTo>
                  <a:pt x="0" y="30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06698">
            <a:off x="15705246" y="-115112"/>
            <a:ext cx="2185505" cy="2698154"/>
          </a:xfrm>
          <a:custGeom>
            <a:avLst/>
            <a:gdLst/>
            <a:ahLst/>
            <a:cxnLst/>
            <a:rect l="l" t="t" r="r" b="b"/>
            <a:pathLst>
              <a:path w="2185505" h="2698154">
                <a:moveTo>
                  <a:pt x="0" y="0"/>
                </a:moveTo>
                <a:lnTo>
                  <a:pt x="2185505" y="0"/>
                </a:lnTo>
                <a:lnTo>
                  <a:pt x="2185505" y="2698154"/>
                </a:lnTo>
                <a:lnTo>
                  <a:pt x="0" y="2698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06000" flipH="1">
            <a:off x="397069" y="-114998"/>
            <a:ext cx="2185505" cy="2698154"/>
          </a:xfrm>
          <a:custGeom>
            <a:avLst/>
            <a:gdLst/>
            <a:ahLst/>
            <a:cxnLst/>
            <a:rect l="l" t="t" r="r" b="b"/>
            <a:pathLst>
              <a:path w="2185505" h="2698154">
                <a:moveTo>
                  <a:pt x="2185504" y="0"/>
                </a:moveTo>
                <a:lnTo>
                  <a:pt x="0" y="0"/>
                </a:lnTo>
                <a:lnTo>
                  <a:pt x="0" y="2698154"/>
                </a:lnTo>
                <a:lnTo>
                  <a:pt x="2185504" y="2698154"/>
                </a:lnTo>
                <a:lnTo>
                  <a:pt x="218550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203359" y="3858432"/>
            <a:ext cx="2161853" cy="1806843"/>
            <a:chOff x="0" y="0"/>
            <a:chExt cx="687964" cy="5749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7964" cy="574989"/>
            </a:xfrm>
            <a:custGeom>
              <a:avLst/>
              <a:gdLst/>
              <a:ahLst/>
              <a:cxnLst/>
              <a:rect l="l" t="t" r="r" b="b"/>
              <a:pathLst>
                <a:path w="687964" h="574989">
                  <a:moveTo>
                    <a:pt x="687964" y="287495"/>
                  </a:moveTo>
                  <a:lnTo>
                    <a:pt x="281564" y="0"/>
                  </a:lnTo>
                  <a:lnTo>
                    <a:pt x="281564" y="203200"/>
                  </a:lnTo>
                  <a:lnTo>
                    <a:pt x="0" y="203200"/>
                  </a:lnTo>
                  <a:lnTo>
                    <a:pt x="0" y="371789"/>
                  </a:lnTo>
                  <a:lnTo>
                    <a:pt x="281564" y="371789"/>
                  </a:lnTo>
                  <a:lnTo>
                    <a:pt x="281564" y="574989"/>
                  </a:lnTo>
                  <a:lnTo>
                    <a:pt x="687964" y="287495"/>
                  </a:lnTo>
                  <a:close/>
                </a:path>
              </a:pathLst>
            </a:custGeom>
            <a:solidFill>
              <a:srgbClr val="85D9F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586364" cy="206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177832" y="4343400"/>
            <a:ext cx="439362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9"/>
              </a:lnSpc>
            </a:pPr>
            <a:r>
              <a:rPr lang="en-US" sz="6499" spc="155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SUKOB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0403535" y="3875706"/>
            <a:ext cx="2141185" cy="1789569"/>
            <a:chOff x="0" y="0"/>
            <a:chExt cx="687964" cy="5749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7964" cy="574989"/>
            </a:xfrm>
            <a:custGeom>
              <a:avLst/>
              <a:gdLst/>
              <a:ahLst/>
              <a:cxnLst/>
              <a:rect l="l" t="t" r="r" b="b"/>
              <a:pathLst>
                <a:path w="687964" h="574989">
                  <a:moveTo>
                    <a:pt x="687964" y="287495"/>
                  </a:moveTo>
                  <a:lnTo>
                    <a:pt x="281564" y="0"/>
                  </a:lnTo>
                  <a:lnTo>
                    <a:pt x="281564" y="203200"/>
                  </a:lnTo>
                  <a:lnTo>
                    <a:pt x="0" y="203200"/>
                  </a:lnTo>
                  <a:lnTo>
                    <a:pt x="0" y="371789"/>
                  </a:lnTo>
                  <a:lnTo>
                    <a:pt x="281564" y="371789"/>
                  </a:lnTo>
                  <a:lnTo>
                    <a:pt x="281564" y="574989"/>
                  </a:lnTo>
                  <a:lnTo>
                    <a:pt x="687964" y="287495"/>
                  </a:lnTo>
                  <a:close/>
                </a:path>
              </a:pathLst>
            </a:custGeom>
            <a:solidFill>
              <a:srgbClr val="85D9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65100"/>
              <a:ext cx="586364" cy="206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13313" y="3762756"/>
            <a:ext cx="5039787" cy="1902519"/>
          </a:xfrm>
          <a:custGeom>
            <a:avLst/>
            <a:gdLst/>
            <a:ahLst/>
            <a:cxnLst/>
            <a:rect l="l" t="t" r="r" b="b"/>
            <a:pathLst>
              <a:path w="5039787" h="1902519">
                <a:moveTo>
                  <a:pt x="0" y="0"/>
                </a:moveTo>
                <a:lnTo>
                  <a:pt x="5039787" y="0"/>
                </a:lnTo>
                <a:lnTo>
                  <a:pt x="5039787" y="1902519"/>
                </a:lnTo>
                <a:lnTo>
                  <a:pt x="0" y="1902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8588" y="6460788"/>
            <a:ext cx="6359593" cy="279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</a:pPr>
            <a:r>
              <a:rPr lang="en-US" sz="4487" spc="10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Potreba za dobrim odnosima s drugima</a:t>
            </a:r>
          </a:p>
          <a:p>
            <a:pPr marL="0" lvl="0" indent="0" algn="ctr">
              <a:lnSpc>
                <a:spcPts val="5384"/>
              </a:lnSpc>
            </a:pPr>
            <a:r>
              <a:rPr lang="en-US" sz="4487" spc="10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Udovoljavanje tuđim zahtjevima/interesima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71456" y="6676306"/>
            <a:ext cx="7126905" cy="236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4"/>
              </a:lnSpc>
            </a:pPr>
            <a:r>
              <a:rPr lang="en-US" sz="5028" spc="12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Potreba da udovoljim sebi</a:t>
            </a:r>
          </a:p>
          <a:p>
            <a:pPr marL="0" lvl="0" indent="0" algn="ctr">
              <a:lnSpc>
                <a:spcPts val="6034"/>
              </a:lnSpc>
            </a:pPr>
            <a:r>
              <a:rPr lang="en-US" sz="5028" spc="12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zastupam svoje potrebe i interese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13585" y="518375"/>
            <a:ext cx="12004645" cy="215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5"/>
              </a:lnSpc>
            </a:pPr>
            <a:r>
              <a:rPr lang="en-US" sz="5846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SVAKI ODNOS </a:t>
            </a:r>
          </a:p>
          <a:p>
            <a:pPr algn="ctr">
              <a:lnSpc>
                <a:spcPts val="8185"/>
              </a:lnSpc>
            </a:pPr>
            <a:r>
              <a:rPr lang="en-US" sz="5846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(NA INDIVIDUALNOJ RAZINI DONOSI SU-KOB)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855430"/>
            <a:ext cx="4724400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22"/>
              </a:lnSpc>
            </a:pPr>
            <a:r>
              <a:rPr lang="en-US" sz="7685" spc="18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SURADNJA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88103" y="3637595"/>
            <a:ext cx="5039787" cy="1902519"/>
          </a:xfrm>
          <a:custGeom>
            <a:avLst/>
            <a:gdLst/>
            <a:ahLst/>
            <a:cxnLst/>
            <a:rect l="l" t="t" r="r" b="b"/>
            <a:pathLst>
              <a:path w="5039787" h="1902519">
                <a:moveTo>
                  <a:pt x="0" y="0"/>
                </a:moveTo>
                <a:lnTo>
                  <a:pt x="5039787" y="0"/>
                </a:lnTo>
                <a:lnTo>
                  <a:pt x="5039787" y="1902519"/>
                </a:lnTo>
                <a:lnTo>
                  <a:pt x="0" y="1902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2945796" y="4028429"/>
            <a:ext cx="4724400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22"/>
              </a:lnSpc>
            </a:pPr>
            <a:r>
              <a:rPr lang="en-US" sz="7685" spc="18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INTEGRITET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88312" y="1081090"/>
            <a:ext cx="12204402" cy="656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58"/>
              </a:lnSpc>
            </a:pPr>
            <a:r>
              <a:rPr lang="en-US" sz="1411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2. POKAZATI EMPATIJU</a:t>
            </a:r>
          </a:p>
          <a:p>
            <a:pPr algn="ctr">
              <a:lnSpc>
                <a:spcPts val="15139"/>
              </a:lnSpc>
            </a:pPr>
            <a:endParaRPr lang="en-US" sz="14113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15139"/>
              </a:lnSpc>
            </a:pPr>
            <a:endParaRPr lang="en-US" sz="14113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4" name="Freeform 4"/>
          <p:cNvSpPr/>
          <p:nvPr/>
        </p:nvSpPr>
        <p:spPr>
          <a:xfrm rot="-1358198">
            <a:off x="-601818" y="3825626"/>
            <a:ext cx="3126103" cy="3635003"/>
          </a:xfrm>
          <a:custGeom>
            <a:avLst/>
            <a:gdLst/>
            <a:ahLst/>
            <a:cxnLst/>
            <a:rect l="l" t="t" r="r" b="b"/>
            <a:pathLst>
              <a:path w="3126103" h="3635003">
                <a:moveTo>
                  <a:pt x="0" y="0"/>
                </a:moveTo>
                <a:lnTo>
                  <a:pt x="3126103" y="0"/>
                </a:lnTo>
                <a:lnTo>
                  <a:pt x="3126103" y="3635004"/>
                </a:lnTo>
                <a:lnTo>
                  <a:pt x="0" y="3635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7012" y="-47538"/>
            <a:ext cx="3774617" cy="3822397"/>
          </a:xfrm>
          <a:custGeom>
            <a:avLst/>
            <a:gdLst/>
            <a:ahLst/>
            <a:cxnLst/>
            <a:rect l="l" t="t" r="r" b="b"/>
            <a:pathLst>
              <a:path w="3774617" h="3822397">
                <a:moveTo>
                  <a:pt x="0" y="0"/>
                </a:moveTo>
                <a:lnTo>
                  <a:pt x="3774618" y="0"/>
                </a:lnTo>
                <a:lnTo>
                  <a:pt x="3774618" y="3822398"/>
                </a:lnTo>
                <a:lnTo>
                  <a:pt x="0" y="3822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154300">
            <a:off x="3597941" y="-740047"/>
            <a:ext cx="3913174" cy="2954447"/>
          </a:xfrm>
          <a:custGeom>
            <a:avLst/>
            <a:gdLst/>
            <a:ahLst/>
            <a:cxnLst/>
            <a:rect l="l" t="t" r="r" b="b"/>
            <a:pathLst>
              <a:path w="3913174" h="2954447">
                <a:moveTo>
                  <a:pt x="0" y="0"/>
                </a:moveTo>
                <a:lnTo>
                  <a:pt x="3913175" y="0"/>
                </a:lnTo>
                <a:lnTo>
                  <a:pt x="3913175" y="2954447"/>
                </a:lnTo>
                <a:lnTo>
                  <a:pt x="0" y="2954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02085">
            <a:off x="15771827" y="4318060"/>
            <a:ext cx="2974946" cy="2997427"/>
          </a:xfrm>
          <a:custGeom>
            <a:avLst/>
            <a:gdLst/>
            <a:ahLst/>
            <a:cxnLst/>
            <a:rect l="l" t="t" r="r" b="b"/>
            <a:pathLst>
              <a:path w="2974946" h="2997427">
                <a:moveTo>
                  <a:pt x="0" y="0"/>
                </a:moveTo>
                <a:lnTo>
                  <a:pt x="2974946" y="0"/>
                </a:lnTo>
                <a:lnTo>
                  <a:pt x="2974946" y="2997426"/>
                </a:lnTo>
                <a:lnTo>
                  <a:pt x="0" y="29974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07012" y="8207963"/>
            <a:ext cx="4270288" cy="2530146"/>
          </a:xfrm>
          <a:custGeom>
            <a:avLst/>
            <a:gdLst/>
            <a:ahLst/>
            <a:cxnLst/>
            <a:rect l="l" t="t" r="r" b="b"/>
            <a:pathLst>
              <a:path w="4270288" h="2530146">
                <a:moveTo>
                  <a:pt x="0" y="0"/>
                </a:moveTo>
                <a:lnTo>
                  <a:pt x="4270289" y="0"/>
                </a:lnTo>
                <a:lnTo>
                  <a:pt x="4270289" y="2530146"/>
                </a:lnTo>
                <a:lnTo>
                  <a:pt x="0" y="25301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16094">
            <a:off x="9568814" y="-774029"/>
            <a:ext cx="4145024" cy="2787529"/>
          </a:xfrm>
          <a:custGeom>
            <a:avLst/>
            <a:gdLst/>
            <a:ahLst/>
            <a:cxnLst/>
            <a:rect l="l" t="t" r="r" b="b"/>
            <a:pathLst>
              <a:path w="4145024" h="2787529">
                <a:moveTo>
                  <a:pt x="0" y="0"/>
                </a:moveTo>
                <a:lnTo>
                  <a:pt x="4145024" y="0"/>
                </a:lnTo>
                <a:lnTo>
                  <a:pt x="4145024" y="2787529"/>
                </a:lnTo>
                <a:lnTo>
                  <a:pt x="0" y="2787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98235">
            <a:off x="14784346" y="8107938"/>
            <a:ext cx="3146289" cy="2300724"/>
          </a:xfrm>
          <a:custGeom>
            <a:avLst/>
            <a:gdLst/>
            <a:ahLst/>
            <a:cxnLst/>
            <a:rect l="l" t="t" r="r" b="b"/>
            <a:pathLst>
              <a:path w="3146289" h="2300724">
                <a:moveTo>
                  <a:pt x="0" y="0"/>
                </a:moveTo>
                <a:lnTo>
                  <a:pt x="3146289" y="0"/>
                </a:lnTo>
                <a:lnTo>
                  <a:pt x="3146289" y="2300724"/>
                </a:lnTo>
                <a:lnTo>
                  <a:pt x="0" y="2300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08407">
            <a:off x="14562477" y="-526528"/>
            <a:ext cx="4258558" cy="3811409"/>
          </a:xfrm>
          <a:custGeom>
            <a:avLst/>
            <a:gdLst/>
            <a:ahLst/>
            <a:cxnLst/>
            <a:rect l="l" t="t" r="r" b="b"/>
            <a:pathLst>
              <a:path w="4258558" h="3811409">
                <a:moveTo>
                  <a:pt x="0" y="0"/>
                </a:moveTo>
                <a:lnTo>
                  <a:pt x="4258558" y="0"/>
                </a:lnTo>
                <a:lnTo>
                  <a:pt x="4258558" y="3811409"/>
                </a:lnTo>
                <a:lnTo>
                  <a:pt x="0" y="38114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25321">
            <a:off x="10283442" y="7638645"/>
            <a:ext cx="2715768" cy="4114800"/>
          </a:xfrm>
          <a:custGeom>
            <a:avLst/>
            <a:gdLst/>
            <a:ahLst/>
            <a:cxnLst/>
            <a:rect l="l" t="t" r="r" b="b"/>
            <a:pathLst>
              <a:path w="2715768" h="4114800">
                <a:moveTo>
                  <a:pt x="0" y="0"/>
                </a:moveTo>
                <a:lnTo>
                  <a:pt x="2715768" y="0"/>
                </a:lnTo>
                <a:lnTo>
                  <a:pt x="2715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814850" y="9066721"/>
            <a:ext cx="4329150" cy="2440558"/>
          </a:xfrm>
          <a:custGeom>
            <a:avLst/>
            <a:gdLst/>
            <a:ahLst/>
            <a:cxnLst/>
            <a:rect l="l" t="t" r="r" b="b"/>
            <a:pathLst>
              <a:path w="4329150" h="2440558">
                <a:moveTo>
                  <a:pt x="0" y="0"/>
                </a:moveTo>
                <a:lnTo>
                  <a:pt x="4329150" y="0"/>
                </a:lnTo>
                <a:lnTo>
                  <a:pt x="4329150" y="2440558"/>
                </a:lnTo>
                <a:lnTo>
                  <a:pt x="0" y="244055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60612" y="7257471"/>
            <a:ext cx="4221162" cy="437946"/>
          </a:xfrm>
          <a:custGeom>
            <a:avLst/>
            <a:gdLst/>
            <a:ahLst/>
            <a:cxnLst/>
            <a:rect l="l" t="t" r="r" b="b"/>
            <a:pathLst>
              <a:path w="4221162" h="437946">
                <a:moveTo>
                  <a:pt x="0" y="0"/>
                </a:moveTo>
                <a:lnTo>
                  <a:pt x="4221163" y="0"/>
                </a:lnTo>
                <a:lnTo>
                  <a:pt x="4221163" y="437946"/>
                </a:lnTo>
                <a:lnTo>
                  <a:pt x="0" y="4379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636" t="3282" r="6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62367" y="1204915"/>
            <a:ext cx="15429389" cy="13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39"/>
              </a:lnSpc>
            </a:pPr>
            <a:r>
              <a:rPr lang="en-US" sz="1081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“BITI TU I BITI ZAINTERESIRAN”</a:t>
            </a:r>
          </a:p>
          <a:p>
            <a:pPr algn="l">
              <a:lnSpc>
                <a:spcPts val="7580"/>
              </a:lnSpc>
            </a:pPr>
            <a:r>
              <a:rPr lang="en-US" sz="54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POZVATI GA DA IZRAZI MISLI I OSJEĆAJE</a:t>
            </a:r>
          </a:p>
          <a:p>
            <a:pPr algn="l">
              <a:lnSpc>
                <a:spcPts val="7580"/>
              </a:lnSpc>
            </a:pPr>
            <a:r>
              <a:rPr lang="en-US" sz="54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VIDJETI i RAZUMIJETI poziciju djeteta- ne možemo uvijek promijeniti</a:t>
            </a:r>
          </a:p>
          <a:p>
            <a:pPr algn="l">
              <a:lnSpc>
                <a:spcPts val="7580"/>
              </a:lnSpc>
            </a:pPr>
            <a:r>
              <a:rPr lang="en-US" sz="54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PITATI: “Kako si danas?” umjesto “Zašto si? Zašto nisi? Kada ćeš?”</a:t>
            </a:r>
          </a:p>
          <a:p>
            <a:pPr algn="l">
              <a:lnSpc>
                <a:spcPts val="7580"/>
              </a:lnSpc>
            </a:pPr>
            <a:r>
              <a:rPr lang="en-US" sz="54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NE UMANJVATI, ISMIJAVATI, NEGIRATI, OKRIVLJAVATI</a:t>
            </a:r>
          </a:p>
          <a:p>
            <a:pPr algn="ctr">
              <a:lnSpc>
                <a:spcPts val="7580"/>
              </a:lnSpc>
            </a:pPr>
            <a:endParaRPr lang="en-US" sz="541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7580"/>
              </a:lnSpc>
            </a:pPr>
            <a:endParaRPr lang="en-US" sz="541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15139"/>
              </a:lnSpc>
            </a:pPr>
            <a:endParaRPr lang="en-US" sz="541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15139"/>
              </a:lnSpc>
            </a:pPr>
            <a:endParaRPr lang="en-US" sz="541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15139"/>
              </a:lnSpc>
            </a:pPr>
            <a:endParaRPr lang="en-US" sz="541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07012" y="-47538"/>
            <a:ext cx="3774617" cy="3822397"/>
          </a:xfrm>
          <a:custGeom>
            <a:avLst/>
            <a:gdLst/>
            <a:ahLst/>
            <a:cxnLst/>
            <a:rect l="l" t="t" r="r" b="b"/>
            <a:pathLst>
              <a:path w="3774617" h="3822397">
                <a:moveTo>
                  <a:pt x="0" y="0"/>
                </a:moveTo>
                <a:lnTo>
                  <a:pt x="3774618" y="0"/>
                </a:lnTo>
                <a:lnTo>
                  <a:pt x="3774618" y="3822398"/>
                </a:lnTo>
                <a:lnTo>
                  <a:pt x="0" y="3822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08407">
            <a:off x="14562477" y="-526528"/>
            <a:ext cx="4258558" cy="3811409"/>
          </a:xfrm>
          <a:custGeom>
            <a:avLst/>
            <a:gdLst/>
            <a:ahLst/>
            <a:cxnLst/>
            <a:rect l="l" t="t" r="r" b="b"/>
            <a:pathLst>
              <a:path w="4258558" h="3811409">
                <a:moveTo>
                  <a:pt x="0" y="0"/>
                </a:moveTo>
                <a:lnTo>
                  <a:pt x="4258558" y="0"/>
                </a:lnTo>
                <a:lnTo>
                  <a:pt x="4258558" y="3811409"/>
                </a:lnTo>
                <a:lnTo>
                  <a:pt x="0" y="3811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21266" y="6298277"/>
            <a:ext cx="6266734" cy="3856452"/>
          </a:xfrm>
          <a:custGeom>
            <a:avLst/>
            <a:gdLst/>
            <a:ahLst/>
            <a:cxnLst/>
            <a:rect l="l" t="t" r="r" b="b"/>
            <a:pathLst>
              <a:path w="6266734" h="3856452">
                <a:moveTo>
                  <a:pt x="0" y="0"/>
                </a:moveTo>
                <a:lnTo>
                  <a:pt x="6266734" y="0"/>
                </a:lnTo>
                <a:lnTo>
                  <a:pt x="6266734" y="3856452"/>
                </a:lnTo>
                <a:lnTo>
                  <a:pt x="0" y="3856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5102" y="-333375"/>
            <a:ext cx="12162512" cy="18868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8"/>
              </a:lnSpc>
            </a:pPr>
            <a:r>
              <a:rPr lang="en-US" sz="844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3. RAZGOVARATI</a:t>
            </a:r>
          </a:p>
          <a:p>
            <a:pPr algn="ctr">
              <a:lnSpc>
                <a:spcPts val="11828"/>
              </a:lnSpc>
            </a:pPr>
            <a:r>
              <a:rPr lang="en-US" sz="844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GOVORITI=RAZGOVARATI</a:t>
            </a:r>
          </a:p>
          <a:p>
            <a:pPr algn="ctr">
              <a:lnSpc>
                <a:spcPts val="7322"/>
              </a:lnSpc>
            </a:pPr>
            <a:r>
              <a:rPr lang="en-US" sz="523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SLUŠATI, SLUŠATI, SLUŠATI</a:t>
            </a:r>
          </a:p>
          <a:p>
            <a:pPr algn="ctr">
              <a:lnSpc>
                <a:spcPts val="7322"/>
              </a:lnSpc>
            </a:pPr>
            <a:r>
              <a:rPr lang="en-US" sz="523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“FLASTER NA USTA”</a:t>
            </a:r>
          </a:p>
          <a:p>
            <a:pPr algn="ctr">
              <a:lnSpc>
                <a:spcPts val="7322"/>
              </a:lnSpc>
            </a:pPr>
            <a:r>
              <a:rPr lang="en-US" sz="523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PITATI-RAZJASNITI</a:t>
            </a:r>
          </a:p>
          <a:p>
            <a:pPr algn="ctr">
              <a:lnSpc>
                <a:spcPts val="7322"/>
              </a:lnSpc>
            </a:pPr>
            <a:r>
              <a:rPr lang="en-US" sz="523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BITI POŠTEN PRI DOGOVARANJU</a:t>
            </a:r>
          </a:p>
          <a:p>
            <a:pPr algn="ctr">
              <a:lnSpc>
                <a:spcPts val="7322"/>
              </a:lnSpc>
            </a:pPr>
            <a:r>
              <a:rPr lang="en-US" sz="523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MAKNUTI MOBITEL</a:t>
            </a:r>
          </a:p>
          <a:p>
            <a:pPr algn="ctr">
              <a:lnSpc>
                <a:spcPts val="7322"/>
              </a:lnSpc>
            </a:pPr>
            <a:r>
              <a:rPr lang="en-US" sz="523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ONO O ČEMU NAJVIŠE GOVORIMO DJECA MISLE DA NAM JE NAJVAŽNIJE.</a:t>
            </a:r>
          </a:p>
          <a:p>
            <a:pPr algn="ctr">
              <a:lnSpc>
                <a:spcPts val="7322"/>
              </a:lnSpc>
            </a:pPr>
            <a:r>
              <a:rPr lang="en-US" sz="523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BITI AUTENTIČNO ZAINTERESIRAN</a:t>
            </a:r>
          </a:p>
          <a:p>
            <a:pPr algn="ctr">
              <a:lnSpc>
                <a:spcPts val="8302"/>
              </a:lnSpc>
            </a:pPr>
            <a:endParaRPr lang="en-US" sz="5230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8302"/>
              </a:lnSpc>
            </a:pPr>
            <a:endParaRPr lang="en-US" sz="5230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16580"/>
              </a:lnSpc>
            </a:pPr>
            <a:endParaRPr lang="en-US" sz="5230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16580"/>
              </a:lnSpc>
            </a:pPr>
            <a:endParaRPr lang="en-US" sz="5230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16580"/>
              </a:lnSpc>
            </a:pPr>
            <a:endParaRPr lang="en-US" sz="5230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07012" y="-47538"/>
            <a:ext cx="3774617" cy="3822397"/>
          </a:xfrm>
          <a:custGeom>
            <a:avLst/>
            <a:gdLst/>
            <a:ahLst/>
            <a:cxnLst/>
            <a:rect l="l" t="t" r="r" b="b"/>
            <a:pathLst>
              <a:path w="3774617" h="3822397">
                <a:moveTo>
                  <a:pt x="0" y="0"/>
                </a:moveTo>
                <a:lnTo>
                  <a:pt x="3774618" y="0"/>
                </a:lnTo>
                <a:lnTo>
                  <a:pt x="3774618" y="3822398"/>
                </a:lnTo>
                <a:lnTo>
                  <a:pt x="0" y="3822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154300">
            <a:off x="10602666" y="-98047"/>
            <a:ext cx="3913174" cy="2954447"/>
          </a:xfrm>
          <a:custGeom>
            <a:avLst/>
            <a:gdLst/>
            <a:ahLst/>
            <a:cxnLst/>
            <a:rect l="l" t="t" r="r" b="b"/>
            <a:pathLst>
              <a:path w="3913174" h="2954447">
                <a:moveTo>
                  <a:pt x="0" y="0"/>
                </a:moveTo>
                <a:lnTo>
                  <a:pt x="3913175" y="0"/>
                </a:lnTo>
                <a:lnTo>
                  <a:pt x="3913175" y="2954447"/>
                </a:lnTo>
                <a:lnTo>
                  <a:pt x="0" y="2954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08407">
            <a:off x="14562477" y="-526528"/>
            <a:ext cx="4258558" cy="3811409"/>
          </a:xfrm>
          <a:custGeom>
            <a:avLst/>
            <a:gdLst/>
            <a:ahLst/>
            <a:cxnLst/>
            <a:rect l="l" t="t" r="r" b="b"/>
            <a:pathLst>
              <a:path w="4258558" h="3811409">
                <a:moveTo>
                  <a:pt x="0" y="0"/>
                </a:moveTo>
                <a:lnTo>
                  <a:pt x="4258558" y="0"/>
                </a:lnTo>
                <a:lnTo>
                  <a:pt x="4258558" y="3811409"/>
                </a:lnTo>
                <a:lnTo>
                  <a:pt x="0" y="3811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67614" y="3519652"/>
            <a:ext cx="5675715" cy="6296745"/>
          </a:xfrm>
          <a:custGeom>
            <a:avLst/>
            <a:gdLst/>
            <a:ahLst/>
            <a:cxnLst/>
            <a:rect l="l" t="t" r="r" b="b"/>
            <a:pathLst>
              <a:path w="5675715" h="6296745">
                <a:moveTo>
                  <a:pt x="0" y="0"/>
                </a:moveTo>
                <a:lnTo>
                  <a:pt x="5675716" y="0"/>
                </a:lnTo>
                <a:lnTo>
                  <a:pt x="5675716" y="6296745"/>
                </a:lnTo>
                <a:lnTo>
                  <a:pt x="0" y="6296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39" r="-79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77043" y="149684"/>
            <a:ext cx="4564422" cy="3202094"/>
          </a:xfrm>
          <a:custGeom>
            <a:avLst/>
            <a:gdLst/>
            <a:ahLst/>
            <a:cxnLst/>
            <a:rect l="l" t="t" r="r" b="b"/>
            <a:pathLst>
              <a:path w="4564422" h="3202094">
                <a:moveTo>
                  <a:pt x="0" y="0"/>
                </a:moveTo>
                <a:lnTo>
                  <a:pt x="4564422" y="0"/>
                </a:lnTo>
                <a:lnTo>
                  <a:pt x="4564422" y="3202094"/>
                </a:lnTo>
                <a:lnTo>
                  <a:pt x="0" y="3202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706" t="-36459" r="-44852" b="-45465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1041" y="-123637"/>
            <a:ext cx="15472695" cy="795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5"/>
              </a:lnSpc>
            </a:pPr>
            <a:r>
              <a:rPr lang="en-US" sz="9382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  4. PRILAGODITI OČEKIVANJA</a:t>
            </a:r>
          </a:p>
          <a:p>
            <a:pPr marL="1498301" lvl="1" indent="-749151" algn="l">
              <a:lnSpc>
                <a:spcPts val="9715"/>
              </a:lnSpc>
              <a:buFont typeface="Arial"/>
              <a:buChar char="•"/>
            </a:pPr>
            <a:r>
              <a:rPr lang="en-US" sz="693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REALISTIČNO ( razvojno gledano/ s obzirom na to specifično dijete/ s obzirom na kontekst)</a:t>
            </a:r>
          </a:p>
          <a:p>
            <a:pPr marL="1498301" lvl="1" indent="-749151" algn="l">
              <a:lnSpc>
                <a:spcPts val="9715"/>
              </a:lnSpc>
              <a:buFont typeface="Arial"/>
              <a:buChar char="•"/>
            </a:pPr>
            <a:r>
              <a:rPr lang="en-US" sz="693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NE pretpostaviti da dijete NEĆE (djeca žele zadovoljiti nas odrasle) već se pitati-MOŽE LI?</a:t>
            </a:r>
          </a:p>
          <a:p>
            <a:pPr marL="1498301" lvl="1" indent="-749151" algn="l">
              <a:lnSpc>
                <a:spcPts val="9715"/>
              </a:lnSpc>
              <a:buFont typeface="Arial"/>
              <a:buChar char="•"/>
            </a:pPr>
            <a:r>
              <a:rPr lang="en-US" sz="693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imati realistična očekivanja i u odnosu na sebe</a:t>
            </a:r>
          </a:p>
        </p:txBody>
      </p:sp>
      <p:sp>
        <p:nvSpPr>
          <p:cNvPr id="4" name="Freeform 4"/>
          <p:cNvSpPr/>
          <p:nvPr/>
        </p:nvSpPr>
        <p:spPr>
          <a:xfrm>
            <a:off x="-407012" y="-47538"/>
            <a:ext cx="3774617" cy="3822397"/>
          </a:xfrm>
          <a:custGeom>
            <a:avLst/>
            <a:gdLst/>
            <a:ahLst/>
            <a:cxnLst/>
            <a:rect l="l" t="t" r="r" b="b"/>
            <a:pathLst>
              <a:path w="3774617" h="3822397">
                <a:moveTo>
                  <a:pt x="0" y="0"/>
                </a:moveTo>
                <a:lnTo>
                  <a:pt x="3774618" y="0"/>
                </a:lnTo>
                <a:lnTo>
                  <a:pt x="3774618" y="3822398"/>
                </a:lnTo>
                <a:lnTo>
                  <a:pt x="0" y="3822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08407">
            <a:off x="14562477" y="-526528"/>
            <a:ext cx="4258558" cy="3811409"/>
          </a:xfrm>
          <a:custGeom>
            <a:avLst/>
            <a:gdLst/>
            <a:ahLst/>
            <a:cxnLst/>
            <a:rect l="l" t="t" r="r" b="b"/>
            <a:pathLst>
              <a:path w="4258558" h="3811409">
                <a:moveTo>
                  <a:pt x="0" y="0"/>
                </a:moveTo>
                <a:lnTo>
                  <a:pt x="4258558" y="0"/>
                </a:lnTo>
                <a:lnTo>
                  <a:pt x="4258558" y="3811409"/>
                </a:lnTo>
                <a:lnTo>
                  <a:pt x="0" y="3811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1041" y="-76012"/>
            <a:ext cx="13447611" cy="1453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6"/>
              </a:lnSpc>
            </a:pPr>
            <a:r>
              <a:rPr lang="en-US" sz="815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  5. MODELIRATI EMOCIONALNU REGULACIJU</a:t>
            </a:r>
          </a:p>
          <a:p>
            <a:pPr marL="1112891" lvl="1" indent="-556446" algn="l">
              <a:lnSpc>
                <a:spcPts val="7216"/>
              </a:lnSpc>
              <a:buAutoNum type="arabicPeriod"/>
            </a:pPr>
            <a:r>
              <a:rPr lang="en-US" sz="515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PREPOZNAJEM ŠTO SE DOGAĐA U MOJEM TIJELU</a:t>
            </a:r>
          </a:p>
          <a:p>
            <a:pPr marL="1112891" lvl="1" indent="-556446" algn="l">
              <a:lnSpc>
                <a:spcPts val="7216"/>
              </a:lnSpc>
              <a:buAutoNum type="arabicPeriod"/>
            </a:pPr>
            <a:r>
              <a:rPr lang="en-US" sz="515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PREPOZNAJEM KAKO SE ZOVE TA EMOCIJA</a:t>
            </a:r>
          </a:p>
          <a:p>
            <a:pPr marL="1112891" lvl="1" indent="-556446" algn="l">
              <a:lnSpc>
                <a:spcPts val="7216"/>
              </a:lnSpc>
              <a:buAutoNum type="arabicPeriod"/>
            </a:pPr>
            <a:r>
              <a:rPr lang="en-US" sz="515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POVEZUJEM EMOCIJU S DOGAĐAJEM</a:t>
            </a:r>
          </a:p>
          <a:p>
            <a:pPr marL="1112891" lvl="1" indent="-556446" algn="l">
              <a:lnSpc>
                <a:spcPts val="7216"/>
              </a:lnSpc>
              <a:buAutoNum type="arabicPeriod"/>
            </a:pPr>
            <a:r>
              <a:rPr lang="en-US" sz="515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OTPUŠTAM ENERGIJU EMOCIJE IZ SVOJEG TIJELA ( NA PRIHVATLJIV NAČIN)</a:t>
            </a:r>
          </a:p>
          <a:p>
            <a:pPr marL="1112891" lvl="1" indent="-556446" algn="l">
              <a:lnSpc>
                <a:spcPts val="7216"/>
              </a:lnSpc>
              <a:buAutoNum type="arabicPeriod"/>
            </a:pPr>
            <a:r>
              <a:rPr lang="en-US" sz="515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ARTIKULIRAM ONOLIKO KOLIKO ŽELIM ONIMA KOJIMA ŽELIM</a:t>
            </a:r>
          </a:p>
          <a:p>
            <a:pPr algn="l">
              <a:lnSpc>
                <a:spcPts val="7216"/>
              </a:lnSpc>
            </a:pPr>
            <a:endParaRPr lang="en-US" sz="515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7216"/>
              </a:lnSpc>
            </a:pPr>
            <a:r>
              <a:rPr lang="en-US" sz="515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AVION-MASKA ZA KISIK</a:t>
            </a:r>
          </a:p>
          <a:p>
            <a:pPr algn="l">
              <a:lnSpc>
                <a:spcPts val="7216"/>
              </a:lnSpc>
            </a:pPr>
            <a:r>
              <a:rPr lang="en-US" sz="515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PRVO REGULACIJA-A TEK ONDA RAZGOVOR</a:t>
            </a:r>
          </a:p>
          <a:p>
            <a:pPr algn="l">
              <a:lnSpc>
                <a:spcPts val="7216"/>
              </a:lnSpc>
            </a:pPr>
            <a:endParaRPr lang="en-US" sz="515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7216"/>
              </a:lnSpc>
            </a:pPr>
            <a:endParaRPr lang="en-US" sz="515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7216"/>
              </a:lnSpc>
            </a:pPr>
            <a:endParaRPr lang="en-US" sz="515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7216"/>
              </a:lnSpc>
            </a:pPr>
            <a:endParaRPr lang="en-US" sz="515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8444"/>
              </a:lnSpc>
            </a:pPr>
            <a:endParaRPr lang="en-US" sz="5154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4" name="Freeform 4"/>
          <p:cNvSpPr/>
          <p:nvPr/>
        </p:nvSpPr>
        <p:spPr>
          <a:xfrm rot="-908407">
            <a:off x="14562477" y="-526528"/>
            <a:ext cx="4258558" cy="3811409"/>
          </a:xfrm>
          <a:custGeom>
            <a:avLst/>
            <a:gdLst/>
            <a:ahLst/>
            <a:cxnLst/>
            <a:rect l="l" t="t" r="r" b="b"/>
            <a:pathLst>
              <a:path w="4258558" h="3811409">
                <a:moveTo>
                  <a:pt x="0" y="0"/>
                </a:moveTo>
                <a:lnTo>
                  <a:pt x="4258558" y="0"/>
                </a:lnTo>
                <a:lnTo>
                  <a:pt x="4258558" y="3811409"/>
                </a:lnTo>
                <a:lnTo>
                  <a:pt x="0" y="3811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71595" y="3402628"/>
            <a:ext cx="3658813" cy="6638367"/>
          </a:xfrm>
          <a:custGeom>
            <a:avLst/>
            <a:gdLst/>
            <a:ahLst/>
            <a:cxnLst/>
            <a:rect l="l" t="t" r="r" b="b"/>
            <a:pathLst>
              <a:path w="3658813" h="6638367">
                <a:moveTo>
                  <a:pt x="0" y="0"/>
                </a:moveTo>
                <a:lnTo>
                  <a:pt x="3658813" y="0"/>
                </a:lnTo>
                <a:lnTo>
                  <a:pt x="3658813" y="6638367"/>
                </a:lnTo>
                <a:lnTo>
                  <a:pt x="0" y="6638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457" r="-14457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13292" y="4368495"/>
            <a:ext cx="3756020" cy="389687"/>
          </a:xfrm>
          <a:custGeom>
            <a:avLst/>
            <a:gdLst/>
            <a:ahLst/>
            <a:cxnLst/>
            <a:rect l="l" t="t" r="r" b="b"/>
            <a:pathLst>
              <a:path w="3756020" h="389687">
                <a:moveTo>
                  <a:pt x="0" y="0"/>
                </a:moveTo>
                <a:lnTo>
                  <a:pt x="3756020" y="0"/>
                </a:lnTo>
                <a:lnTo>
                  <a:pt x="3756020" y="389687"/>
                </a:lnTo>
                <a:lnTo>
                  <a:pt x="0" y="389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4338" y="8336596"/>
            <a:ext cx="1228725" cy="1428750"/>
          </a:xfrm>
          <a:custGeom>
            <a:avLst/>
            <a:gdLst/>
            <a:ahLst/>
            <a:cxnLst/>
            <a:rect l="l" t="t" r="r" b="b"/>
            <a:pathLst>
              <a:path w="1228725" h="1428750">
                <a:moveTo>
                  <a:pt x="0" y="0"/>
                </a:moveTo>
                <a:lnTo>
                  <a:pt x="1228724" y="0"/>
                </a:lnTo>
                <a:lnTo>
                  <a:pt x="1228724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4674" y="314325"/>
            <a:ext cx="823317" cy="1428750"/>
          </a:xfrm>
          <a:custGeom>
            <a:avLst/>
            <a:gdLst/>
            <a:ahLst/>
            <a:cxnLst/>
            <a:rect l="l" t="t" r="r" b="b"/>
            <a:pathLst>
              <a:path w="823317" h="1428750">
                <a:moveTo>
                  <a:pt x="0" y="0"/>
                </a:moveTo>
                <a:lnTo>
                  <a:pt x="823317" y="0"/>
                </a:lnTo>
                <a:lnTo>
                  <a:pt x="823317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96915" y="859504"/>
            <a:ext cx="9494772" cy="2068743"/>
            <a:chOff x="0" y="0"/>
            <a:chExt cx="2500681" cy="5448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00681" cy="544854"/>
            </a:xfrm>
            <a:custGeom>
              <a:avLst/>
              <a:gdLst/>
              <a:ahLst/>
              <a:cxnLst/>
              <a:rect l="l" t="t" r="r" b="b"/>
              <a:pathLst>
                <a:path w="2500681" h="544854">
                  <a:moveTo>
                    <a:pt x="30985" y="0"/>
                  </a:moveTo>
                  <a:lnTo>
                    <a:pt x="2469696" y="0"/>
                  </a:lnTo>
                  <a:cubicBezTo>
                    <a:pt x="2477914" y="0"/>
                    <a:pt x="2485795" y="3264"/>
                    <a:pt x="2491606" y="9075"/>
                  </a:cubicBezTo>
                  <a:cubicBezTo>
                    <a:pt x="2497416" y="14886"/>
                    <a:pt x="2500681" y="22767"/>
                    <a:pt x="2500681" y="30985"/>
                  </a:cubicBezTo>
                  <a:lnTo>
                    <a:pt x="2500681" y="513870"/>
                  </a:lnTo>
                  <a:cubicBezTo>
                    <a:pt x="2500681" y="522087"/>
                    <a:pt x="2497416" y="529968"/>
                    <a:pt x="2491606" y="535779"/>
                  </a:cubicBezTo>
                  <a:cubicBezTo>
                    <a:pt x="2485795" y="541590"/>
                    <a:pt x="2477914" y="544854"/>
                    <a:pt x="2469696" y="544854"/>
                  </a:cubicBezTo>
                  <a:lnTo>
                    <a:pt x="30985" y="544854"/>
                  </a:lnTo>
                  <a:cubicBezTo>
                    <a:pt x="22767" y="544854"/>
                    <a:pt x="14886" y="541590"/>
                    <a:pt x="9075" y="535779"/>
                  </a:cubicBezTo>
                  <a:cubicBezTo>
                    <a:pt x="3264" y="529968"/>
                    <a:pt x="0" y="522087"/>
                    <a:pt x="0" y="513870"/>
                  </a:cubicBezTo>
                  <a:lnTo>
                    <a:pt x="0" y="30985"/>
                  </a:lnTo>
                  <a:cubicBezTo>
                    <a:pt x="0" y="22767"/>
                    <a:pt x="3264" y="14886"/>
                    <a:pt x="9075" y="9075"/>
                  </a:cubicBezTo>
                  <a:cubicBezTo>
                    <a:pt x="14886" y="3264"/>
                    <a:pt x="22767" y="0"/>
                    <a:pt x="309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33350"/>
              <a:ext cx="2500681" cy="678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256590" y="665861"/>
            <a:ext cx="1520940" cy="1473411"/>
          </a:xfrm>
          <a:custGeom>
            <a:avLst/>
            <a:gdLst/>
            <a:ahLst/>
            <a:cxnLst/>
            <a:rect l="l" t="t" r="r" b="b"/>
            <a:pathLst>
              <a:path w="1520940" h="1473411">
                <a:moveTo>
                  <a:pt x="0" y="0"/>
                </a:moveTo>
                <a:lnTo>
                  <a:pt x="1520940" y="0"/>
                </a:lnTo>
                <a:lnTo>
                  <a:pt x="1520940" y="1473411"/>
                </a:lnTo>
                <a:lnTo>
                  <a:pt x="0" y="1473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29730" y="1028700"/>
            <a:ext cx="1485760" cy="1553735"/>
          </a:xfrm>
          <a:custGeom>
            <a:avLst/>
            <a:gdLst/>
            <a:ahLst/>
            <a:cxnLst/>
            <a:rect l="l" t="t" r="r" b="b"/>
            <a:pathLst>
              <a:path w="1485760" h="1553735">
                <a:moveTo>
                  <a:pt x="0" y="0"/>
                </a:moveTo>
                <a:lnTo>
                  <a:pt x="1485759" y="0"/>
                </a:lnTo>
                <a:lnTo>
                  <a:pt x="1485759" y="1553735"/>
                </a:lnTo>
                <a:lnTo>
                  <a:pt x="0" y="15537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38773" y="2765709"/>
            <a:ext cx="1238757" cy="1598396"/>
          </a:xfrm>
          <a:custGeom>
            <a:avLst/>
            <a:gdLst/>
            <a:ahLst/>
            <a:cxnLst/>
            <a:rect l="l" t="t" r="r" b="b"/>
            <a:pathLst>
              <a:path w="1238757" h="1598396">
                <a:moveTo>
                  <a:pt x="0" y="0"/>
                </a:moveTo>
                <a:lnTo>
                  <a:pt x="1238757" y="0"/>
                </a:lnTo>
                <a:lnTo>
                  <a:pt x="1238757" y="1598396"/>
                </a:lnTo>
                <a:lnTo>
                  <a:pt x="0" y="15983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7991" y="1379798"/>
            <a:ext cx="1540125" cy="1518948"/>
          </a:xfrm>
          <a:custGeom>
            <a:avLst/>
            <a:gdLst/>
            <a:ahLst/>
            <a:cxnLst/>
            <a:rect l="l" t="t" r="r" b="b"/>
            <a:pathLst>
              <a:path w="1540125" h="1518948">
                <a:moveTo>
                  <a:pt x="0" y="0"/>
                </a:moveTo>
                <a:lnTo>
                  <a:pt x="1540125" y="0"/>
                </a:lnTo>
                <a:lnTo>
                  <a:pt x="1540125" y="1518948"/>
                </a:lnTo>
                <a:lnTo>
                  <a:pt x="0" y="15189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42707" y="8768052"/>
            <a:ext cx="1148705" cy="1518948"/>
          </a:xfrm>
          <a:custGeom>
            <a:avLst/>
            <a:gdLst/>
            <a:ahLst/>
            <a:cxnLst/>
            <a:rect l="l" t="t" r="r" b="b"/>
            <a:pathLst>
              <a:path w="1148705" h="1518948">
                <a:moveTo>
                  <a:pt x="0" y="0"/>
                </a:moveTo>
                <a:lnTo>
                  <a:pt x="1148705" y="0"/>
                </a:lnTo>
                <a:lnTo>
                  <a:pt x="1148705" y="1518948"/>
                </a:lnTo>
                <a:lnTo>
                  <a:pt x="0" y="15189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03189" y="859504"/>
            <a:ext cx="1219795" cy="1428750"/>
          </a:xfrm>
          <a:custGeom>
            <a:avLst/>
            <a:gdLst/>
            <a:ahLst/>
            <a:cxnLst/>
            <a:rect l="l" t="t" r="r" b="b"/>
            <a:pathLst>
              <a:path w="1219795" h="1428750">
                <a:moveTo>
                  <a:pt x="0" y="0"/>
                </a:moveTo>
                <a:lnTo>
                  <a:pt x="1219795" y="0"/>
                </a:lnTo>
                <a:lnTo>
                  <a:pt x="1219795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001003" y="1339172"/>
            <a:ext cx="1265686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79"/>
              </a:lnSpc>
            </a:pPr>
            <a:r>
              <a:rPr lang="en-US" sz="8399" spc="20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IDEMO SE IGRATI....</a:t>
            </a:r>
          </a:p>
        </p:txBody>
      </p:sp>
      <p:sp>
        <p:nvSpPr>
          <p:cNvPr id="16" name="Freeform 16"/>
          <p:cNvSpPr/>
          <p:nvPr/>
        </p:nvSpPr>
        <p:spPr>
          <a:xfrm>
            <a:off x="3140598" y="4368495"/>
            <a:ext cx="3756020" cy="389687"/>
          </a:xfrm>
          <a:custGeom>
            <a:avLst/>
            <a:gdLst/>
            <a:ahLst/>
            <a:cxnLst/>
            <a:rect l="l" t="t" r="r" b="b"/>
            <a:pathLst>
              <a:path w="3756020" h="389687">
                <a:moveTo>
                  <a:pt x="0" y="0"/>
                </a:moveTo>
                <a:lnTo>
                  <a:pt x="3756020" y="0"/>
                </a:lnTo>
                <a:lnTo>
                  <a:pt x="3756020" y="389687"/>
                </a:lnTo>
                <a:lnTo>
                  <a:pt x="0" y="3896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40598" y="5282858"/>
            <a:ext cx="11819878" cy="135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413"/>
              </a:lnSpc>
            </a:pPr>
            <a:r>
              <a:rPr lang="en-US" sz="7844" spc="188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 ....1 REČENICA PODRŠKE....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68054" y="1942211"/>
            <a:ext cx="13370718" cy="8208575"/>
            <a:chOff x="0" y="0"/>
            <a:chExt cx="3521506" cy="21619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1506" cy="2161929"/>
            </a:xfrm>
            <a:custGeom>
              <a:avLst/>
              <a:gdLst/>
              <a:ahLst/>
              <a:cxnLst/>
              <a:rect l="l" t="t" r="r" b="b"/>
              <a:pathLst>
                <a:path w="3521506" h="2161929">
                  <a:moveTo>
                    <a:pt x="22003" y="0"/>
                  </a:moveTo>
                  <a:lnTo>
                    <a:pt x="3499503" y="0"/>
                  </a:lnTo>
                  <a:cubicBezTo>
                    <a:pt x="3505339" y="0"/>
                    <a:pt x="3510935" y="2318"/>
                    <a:pt x="3515061" y="6444"/>
                  </a:cubicBezTo>
                  <a:cubicBezTo>
                    <a:pt x="3519188" y="10571"/>
                    <a:pt x="3521506" y="16167"/>
                    <a:pt x="3521506" y="22003"/>
                  </a:cubicBezTo>
                  <a:lnTo>
                    <a:pt x="3521506" y="2139927"/>
                  </a:lnTo>
                  <a:cubicBezTo>
                    <a:pt x="3521506" y="2145762"/>
                    <a:pt x="3519188" y="2151358"/>
                    <a:pt x="3515061" y="2155485"/>
                  </a:cubicBezTo>
                  <a:cubicBezTo>
                    <a:pt x="3510935" y="2159611"/>
                    <a:pt x="3505339" y="2161929"/>
                    <a:pt x="3499503" y="2161929"/>
                  </a:cubicBezTo>
                  <a:lnTo>
                    <a:pt x="22003" y="2161929"/>
                  </a:lnTo>
                  <a:cubicBezTo>
                    <a:pt x="16167" y="2161929"/>
                    <a:pt x="10571" y="2159611"/>
                    <a:pt x="6444" y="2155485"/>
                  </a:cubicBezTo>
                  <a:cubicBezTo>
                    <a:pt x="2318" y="2151358"/>
                    <a:pt x="0" y="2145762"/>
                    <a:pt x="0" y="2139927"/>
                  </a:cubicBezTo>
                  <a:lnTo>
                    <a:pt x="0" y="22003"/>
                  </a:lnTo>
                  <a:cubicBezTo>
                    <a:pt x="0" y="16167"/>
                    <a:pt x="2318" y="10571"/>
                    <a:pt x="6444" y="6444"/>
                  </a:cubicBezTo>
                  <a:cubicBezTo>
                    <a:pt x="10571" y="2318"/>
                    <a:pt x="16167" y="0"/>
                    <a:pt x="220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52400"/>
              <a:ext cx="3521506" cy="2314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-OSJEĆAJ SIGURNOSTI UZ RODITELJE ( ILI DRUGE ODRASLE </a:t>
              </a:r>
              <a:r>
                <a:rPr lang="en-US" sz="3799" spc="91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OSOBE KOJE O DJETEU BRINU)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-JEDAN DOBAR PRIJATELJ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-UVJERENJA KOJA DONOSE UTJEHU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-VOLI ŠKOLU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-UČITELJ KOJEMU JE STALO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-DOBRI SUSJEDI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-PODRŽAVAJUĆA ODRASLA OSOBA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-PRILIKA ZA ZABAVU ( “GOOD TIMES”)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-</a:t>
              </a:r>
              <a:r>
                <a:rPr lang="en-US" sz="3799" spc="91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OSJEĆAJ UGODE</a:t>
              </a:r>
              <a:r>
                <a:rPr lang="en-US" sz="3799" spc="91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 U VLASTITOJ KOŽI</a:t>
              </a:r>
            </a:p>
            <a:p>
              <a:pPr algn="l">
                <a:lnSpc>
                  <a:spcPts val="5319"/>
                </a:lnSpc>
              </a:pPr>
              <a:r>
                <a:rPr lang="en-US" sz="3799" spc="91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-KUĆANSKE I OBITELJSKE RUTINE</a:t>
              </a:r>
            </a:p>
            <a:p>
              <a:pPr algn="l">
                <a:lnSpc>
                  <a:spcPts val="4619"/>
                </a:lnSpc>
              </a:pPr>
              <a:endParaRPr lang="en-US" sz="3799" spc="9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34674" y="314325"/>
            <a:ext cx="823317" cy="1428750"/>
          </a:xfrm>
          <a:custGeom>
            <a:avLst/>
            <a:gdLst/>
            <a:ahLst/>
            <a:cxnLst/>
            <a:rect l="l" t="t" r="r" b="b"/>
            <a:pathLst>
              <a:path w="823317" h="1428750">
                <a:moveTo>
                  <a:pt x="0" y="0"/>
                </a:moveTo>
                <a:lnTo>
                  <a:pt x="823317" y="0"/>
                </a:lnTo>
                <a:lnTo>
                  <a:pt x="823317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66537" y="314325"/>
            <a:ext cx="9494772" cy="1627886"/>
            <a:chOff x="0" y="0"/>
            <a:chExt cx="2500681" cy="4287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0681" cy="428744"/>
            </a:xfrm>
            <a:custGeom>
              <a:avLst/>
              <a:gdLst/>
              <a:ahLst/>
              <a:cxnLst/>
              <a:rect l="l" t="t" r="r" b="b"/>
              <a:pathLst>
                <a:path w="2500681" h="428744">
                  <a:moveTo>
                    <a:pt x="30985" y="0"/>
                  </a:moveTo>
                  <a:lnTo>
                    <a:pt x="2469696" y="0"/>
                  </a:lnTo>
                  <a:cubicBezTo>
                    <a:pt x="2477914" y="0"/>
                    <a:pt x="2485795" y="3264"/>
                    <a:pt x="2491606" y="9075"/>
                  </a:cubicBezTo>
                  <a:cubicBezTo>
                    <a:pt x="2497416" y="14886"/>
                    <a:pt x="2500681" y="22767"/>
                    <a:pt x="2500681" y="30985"/>
                  </a:cubicBezTo>
                  <a:lnTo>
                    <a:pt x="2500681" y="397759"/>
                  </a:lnTo>
                  <a:cubicBezTo>
                    <a:pt x="2500681" y="405977"/>
                    <a:pt x="2497416" y="413858"/>
                    <a:pt x="2491606" y="419668"/>
                  </a:cubicBezTo>
                  <a:cubicBezTo>
                    <a:pt x="2485795" y="425479"/>
                    <a:pt x="2477914" y="428744"/>
                    <a:pt x="2469696" y="428744"/>
                  </a:cubicBezTo>
                  <a:lnTo>
                    <a:pt x="30985" y="428744"/>
                  </a:lnTo>
                  <a:cubicBezTo>
                    <a:pt x="22767" y="428744"/>
                    <a:pt x="14886" y="425479"/>
                    <a:pt x="9075" y="419668"/>
                  </a:cubicBezTo>
                  <a:cubicBezTo>
                    <a:pt x="3264" y="413858"/>
                    <a:pt x="0" y="405977"/>
                    <a:pt x="0" y="397759"/>
                  </a:cubicBezTo>
                  <a:lnTo>
                    <a:pt x="0" y="30985"/>
                  </a:lnTo>
                  <a:cubicBezTo>
                    <a:pt x="0" y="22767"/>
                    <a:pt x="3264" y="14886"/>
                    <a:pt x="9075" y="9075"/>
                  </a:cubicBezTo>
                  <a:cubicBezTo>
                    <a:pt x="14886" y="3264"/>
                    <a:pt x="22767" y="0"/>
                    <a:pt x="309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33350"/>
              <a:ext cx="2500681" cy="562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56590" y="665861"/>
            <a:ext cx="1520940" cy="1473411"/>
          </a:xfrm>
          <a:custGeom>
            <a:avLst/>
            <a:gdLst/>
            <a:ahLst/>
            <a:cxnLst/>
            <a:rect l="l" t="t" r="r" b="b"/>
            <a:pathLst>
              <a:path w="1520940" h="1473411">
                <a:moveTo>
                  <a:pt x="0" y="0"/>
                </a:moveTo>
                <a:lnTo>
                  <a:pt x="1520940" y="0"/>
                </a:lnTo>
                <a:lnTo>
                  <a:pt x="1520940" y="1473411"/>
                </a:lnTo>
                <a:lnTo>
                  <a:pt x="0" y="14734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66070" y="189340"/>
            <a:ext cx="1485760" cy="1553735"/>
          </a:xfrm>
          <a:custGeom>
            <a:avLst/>
            <a:gdLst/>
            <a:ahLst/>
            <a:cxnLst/>
            <a:rect l="l" t="t" r="r" b="b"/>
            <a:pathLst>
              <a:path w="1485760" h="1553735">
                <a:moveTo>
                  <a:pt x="0" y="0"/>
                </a:moveTo>
                <a:lnTo>
                  <a:pt x="1485759" y="0"/>
                </a:lnTo>
                <a:lnTo>
                  <a:pt x="1485759" y="1553735"/>
                </a:lnTo>
                <a:lnTo>
                  <a:pt x="0" y="15537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38773" y="2765709"/>
            <a:ext cx="1238757" cy="1598396"/>
          </a:xfrm>
          <a:custGeom>
            <a:avLst/>
            <a:gdLst/>
            <a:ahLst/>
            <a:cxnLst/>
            <a:rect l="l" t="t" r="r" b="b"/>
            <a:pathLst>
              <a:path w="1238757" h="1598396">
                <a:moveTo>
                  <a:pt x="0" y="0"/>
                </a:moveTo>
                <a:lnTo>
                  <a:pt x="1238757" y="0"/>
                </a:lnTo>
                <a:lnTo>
                  <a:pt x="1238757" y="1598396"/>
                </a:lnTo>
                <a:lnTo>
                  <a:pt x="0" y="1598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7991" y="1379798"/>
            <a:ext cx="1540125" cy="1518948"/>
          </a:xfrm>
          <a:custGeom>
            <a:avLst/>
            <a:gdLst/>
            <a:ahLst/>
            <a:cxnLst/>
            <a:rect l="l" t="t" r="r" b="b"/>
            <a:pathLst>
              <a:path w="1540125" h="1518948">
                <a:moveTo>
                  <a:pt x="0" y="0"/>
                </a:moveTo>
                <a:lnTo>
                  <a:pt x="1540125" y="0"/>
                </a:lnTo>
                <a:lnTo>
                  <a:pt x="1540125" y="1518948"/>
                </a:lnTo>
                <a:lnTo>
                  <a:pt x="0" y="1518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42707" y="8768052"/>
            <a:ext cx="1148705" cy="1518948"/>
          </a:xfrm>
          <a:custGeom>
            <a:avLst/>
            <a:gdLst/>
            <a:ahLst/>
            <a:cxnLst/>
            <a:rect l="l" t="t" r="r" b="b"/>
            <a:pathLst>
              <a:path w="1148705" h="1518948">
                <a:moveTo>
                  <a:pt x="0" y="0"/>
                </a:moveTo>
                <a:lnTo>
                  <a:pt x="1148705" y="0"/>
                </a:lnTo>
                <a:lnTo>
                  <a:pt x="1148705" y="1518948"/>
                </a:lnTo>
                <a:lnTo>
                  <a:pt x="0" y="1518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59575" y="503936"/>
            <a:ext cx="1265686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79"/>
              </a:lnSpc>
            </a:pPr>
            <a:r>
              <a:rPr lang="en-US" sz="8399" spc="20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ZAŠTITINI FAKTORI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1199137">
            <a:off x="575038" y="7903278"/>
            <a:ext cx="2995604" cy="2190535"/>
          </a:xfrm>
          <a:custGeom>
            <a:avLst/>
            <a:gdLst/>
            <a:ahLst/>
            <a:cxnLst/>
            <a:rect l="l" t="t" r="r" b="b"/>
            <a:pathLst>
              <a:path w="2995604" h="2190535">
                <a:moveTo>
                  <a:pt x="0" y="0"/>
                </a:moveTo>
                <a:lnTo>
                  <a:pt x="2995604" y="0"/>
                </a:lnTo>
                <a:lnTo>
                  <a:pt x="2995604" y="2190536"/>
                </a:lnTo>
                <a:lnTo>
                  <a:pt x="0" y="2190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98621">
            <a:off x="-322021" y="5396269"/>
            <a:ext cx="2185505" cy="2698154"/>
          </a:xfrm>
          <a:custGeom>
            <a:avLst/>
            <a:gdLst/>
            <a:ahLst/>
            <a:cxnLst/>
            <a:rect l="l" t="t" r="r" b="b"/>
            <a:pathLst>
              <a:path w="2185505" h="2698154">
                <a:moveTo>
                  <a:pt x="0" y="0"/>
                </a:moveTo>
                <a:lnTo>
                  <a:pt x="2185505" y="0"/>
                </a:lnTo>
                <a:lnTo>
                  <a:pt x="2185505" y="2698154"/>
                </a:lnTo>
                <a:lnTo>
                  <a:pt x="0" y="2698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64848">
            <a:off x="2104898" y="623261"/>
            <a:ext cx="2137706" cy="718803"/>
          </a:xfrm>
          <a:custGeom>
            <a:avLst/>
            <a:gdLst/>
            <a:ahLst/>
            <a:cxnLst/>
            <a:rect l="l" t="t" r="r" b="b"/>
            <a:pathLst>
              <a:path w="2137706" h="718803">
                <a:moveTo>
                  <a:pt x="0" y="0"/>
                </a:moveTo>
                <a:lnTo>
                  <a:pt x="2137705" y="0"/>
                </a:lnTo>
                <a:lnTo>
                  <a:pt x="2137705" y="718803"/>
                </a:lnTo>
                <a:lnTo>
                  <a:pt x="0" y="7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71195" y="9550127"/>
            <a:ext cx="4954811" cy="514062"/>
          </a:xfrm>
          <a:custGeom>
            <a:avLst/>
            <a:gdLst/>
            <a:ahLst/>
            <a:cxnLst/>
            <a:rect l="l" t="t" r="r" b="b"/>
            <a:pathLst>
              <a:path w="4954811" h="514062">
                <a:moveTo>
                  <a:pt x="0" y="0"/>
                </a:moveTo>
                <a:lnTo>
                  <a:pt x="4954811" y="0"/>
                </a:lnTo>
                <a:lnTo>
                  <a:pt x="4954811" y="514062"/>
                </a:lnTo>
                <a:lnTo>
                  <a:pt x="0" y="5140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2886" flipH="1">
            <a:off x="13398653" y="415920"/>
            <a:ext cx="3244373" cy="3285441"/>
          </a:xfrm>
          <a:custGeom>
            <a:avLst/>
            <a:gdLst/>
            <a:ahLst/>
            <a:cxnLst/>
            <a:rect l="l" t="t" r="r" b="b"/>
            <a:pathLst>
              <a:path w="3244373" h="3285441">
                <a:moveTo>
                  <a:pt x="3244373" y="0"/>
                </a:moveTo>
                <a:lnTo>
                  <a:pt x="0" y="0"/>
                </a:lnTo>
                <a:lnTo>
                  <a:pt x="0" y="3285441"/>
                </a:lnTo>
                <a:lnTo>
                  <a:pt x="3244373" y="3285441"/>
                </a:lnTo>
                <a:lnTo>
                  <a:pt x="324437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348601" y="2699757"/>
            <a:ext cx="2305210" cy="2057400"/>
          </a:xfrm>
          <a:custGeom>
            <a:avLst/>
            <a:gdLst/>
            <a:ahLst/>
            <a:cxnLst/>
            <a:rect l="l" t="t" r="r" b="b"/>
            <a:pathLst>
              <a:path w="2305210" h="2057400">
                <a:moveTo>
                  <a:pt x="2305210" y="0"/>
                </a:moveTo>
                <a:lnTo>
                  <a:pt x="0" y="0"/>
                </a:lnTo>
                <a:lnTo>
                  <a:pt x="0" y="2057400"/>
                </a:lnTo>
                <a:lnTo>
                  <a:pt x="2305210" y="2057400"/>
                </a:lnTo>
                <a:lnTo>
                  <a:pt x="23052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9115" y="1594172"/>
            <a:ext cx="5079239" cy="7098656"/>
          </a:xfrm>
          <a:custGeom>
            <a:avLst/>
            <a:gdLst/>
            <a:ahLst/>
            <a:cxnLst/>
            <a:rect l="l" t="t" r="r" b="b"/>
            <a:pathLst>
              <a:path w="5079239" h="7098656">
                <a:moveTo>
                  <a:pt x="0" y="0"/>
                </a:moveTo>
                <a:lnTo>
                  <a:pt x="5079239" y="0"/>
                </a:lnTo>
                <a:lnTo>
                  <a:pt x="5079239" y="7098656"/>
                </a:lnTo>
                <a:lnTo>
                  <a:pt x="0" y="70986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75" t="-9060" r="-77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71779" y="2456140"/>
            <a:ext cx="11039346" cy="744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4"/>
              </a:lnSpc>
            </a:pPr>
            <a:endParaRPr/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Digitalizacija, tehnologija i društvene mreže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24h dostupnost (djece i roditelja)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Promjena paradigme odgoja i odnosa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Promjena definicije uspjeha i uspješnosti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Usmjeravanje s kolektivnog na individualno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Senzacionalizam i fake news medija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Ekonomska kriza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Učestale prijetnje ratom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Raspad svakog trećeg braka</a:t>
            </a:r>
          </a:p>
          <a:p>
            <a:pPr marL="932560" lvl="1" indent="-466280" algn="l">
              <a:lnSpc>
                <a:spcPts val="5183"/>
              </a:lnSpc>
              <a:buFont typeface="Arial"/>
              <a:buChar char="•"/>
            </a:pPr>
            <a:r>
              <a:rPr lang="en-US" sz="4319" spc="10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Hrvatski školski sustav...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77387" y="-88500"/>
            <a:ext cx="7643292" cy="278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41"/>
              </a:lnSpc>
            </a:pPr>
            <a:r>
              <a:rPr lang="en-US" sz="760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ODRASTANJE U 21.STOLJEĆU...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5181" y="1964208"/>
            <a:ext cx="7396706" cy="3874699"/>
            <a:chOff x="0" y="0"/>
            <a:chExt cx="1948104" cy="10204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8104" cy="1020497"/>
            </a:xfrm>
            <a:custGeom>
              <a:avLst/>
              <a:gdLst/>
              <a:ahLst/>
              <a:cxnLst/>
              <a:rect l="l" t="t" r="r" b="b"/>
              <a:pathLst>
                <a:path w="1948104" h="1020497">
                  <a:moveTo>
                    <a:pt x="39774" y="0"/>
                  </a:moveTo>
                  <a:lnTo>
                    <a:pt x="1908330" y="0"/>
                  </a:lnTo>
                  <a:cubicBezTo>
                    <a:pt x="1930297" y="0"/>
                    <a:pt x="1948104" y="17807"/>
                    <a:pt x="1948104" y="39774"/>
                  </a:cubicBezTo>
                  <a:lnTo>
                    <a:pt x="1948104" y="980723"/>
                  </a:lnTo>
                  <a:cubicBezTo>
                    <a:pt x="1948104" y="1002689"/>
                    <a:pt x="1930297" y="1020497"/>
                    <a:pt x="1908330" y="1020497"/>
                  </a:cubicBezTo>
                  <a:lnTo>
                    <a:pt x="39774" y="1020497"/>
                  </a:lnTo>
                  <a:cubicBezTo>
                    <a:pt x="17807" y="1020497"/>
                    <a:pt x="0" y="1002689"/>
                    <a:pt x="0" y="980723"/>
                  </a:cubicBezTo>
                  <a:lnTo>
                    <a:pt x="0" y="39774"/>
                  </a:lnTo>
                  <a:cubicBezTo>
                    <a:pt x="0" y="17807"/>
                    <a:pt x="17807" y="0"/>
                    <a:pt x="397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1948104" cy="115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30301" y="1964208"/>
            <a:ext cx="7803917" cy="3760445"/>
            <a:chOff x="0" y="0"/>
            <a:chExt cx="2055353" cy="990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5353" cy="990405"/>
            </a:xfrm>
            <a:custGeom>
              <a:avLst/>
              <a:gdLst/>
              <a:ahLst/>
              <a:cxnLst/>
              <a:rect l="l" t="t" r="r" b="b"/>
              <a:pathLst>
                <a:path w="2055353" h="990405">
                  <a:moveTo>
                    <a:pt x="37698" y="0"/>
                  </a:moveTo>
                  <a:lnTo>
                    <a:pt x="2017655" y="0"/>
                  </a:lnTo>
                  <a:cubicBezTo>
                    <a:pt x="2038475" y="0"/>
                    <a:pt x="2055353" y="16878"/>
                    <a:pt x="2055353" y="37698"/>
                  </a:cubicBezTo>
                  <a:lnTo>
                    <a:pt x="2055353" y="952707"/>
                  </a:lnTo>
                  <a:cubicBezTo>
                    <a:pt x="2055353" y="962705"/>
                    <a:pt x="2051381" y="972294"/>
                    <a:pt x="2044311" y="979364"/>
                  </a:cubicBezTo>
                  <a:cubicBezTo>
                    <a:pt x="2037241" y="986433"/>
                    <a:pt x="2027653" y="990405"/>
                    <a:pt x="2017655" y="990405"/>
                  </a:cubicBezTo>
                  <a:lnTo>
                    <a:pt x="37698" y="990405"/>
                  </a:lnTo>
                  <a:cubicBezTo>
                    <a:pt x="27700" y="990405"/>
                    <a:pt x="18111" y="986433"/>
                    <a:pt x="11042" y="979364"/>
                  </a:cubicBezTo>
                  <a:cubicBezTo>
                    <a:pt x="3972" y="972294"/>
                    <a:pt x="0" y="962705"/>
                    <a:pt x="0" y="952707"/>
                  </a:cubicBezTo>
                  <a:lnTo>
                    <a:pt x="0" y="37698"/>
                  </a:lnTo>
                  <a:cubicBezTo>
                    <a:pt x="0" y="27700"/>
                    <a:pt x="3972" y="18111"/>
                    <a:pt x="11042" y="11042"/>
                  </a:cubicBezTo>
                  <a:cubicBezTo>
                    <a:pt x="18111" y="3972"/>
                    <a:pt x="27700" y="0"/>
                    <a:pt x="376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33350"/>
              <a:ext cx="2055353" cy="1123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95181" y="6315156"/>
            <a:ext cx="7555019" cy="3726606"/>
            <a:chOff x="0" y="0"/>
            <a:chExt cx="1989799" cy="9814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89799" cy="981493"/>
            </a:xfrm>
            <a:custGeom>
              <a:avLst/>
              <a:gdLst/>
              <a:ahLst/>
              <a:cxnLst/>
              <a:rect l="l" t="t" r="r" b="b"/>
              <a:pathLst>
                <a:path w="1989799" h="981493">
                  <a:moveTo>
                    <a:pt x="38940" y="0"/>
                  </a:moveTo>
                  <a:lnTo>
                    <a:pt x="1950859" y="0"/>
                  </a:lnTo>
                  <a:cubicBezTo>
                    <a:pt x="1972365" y="0"/>
                    <a:pt x="1989799" y="17434"/>
                    <a:pt x="1989799" y="38940"/>
                  </a:cubicBezTo>
                  <a:lnTo>
                    <a:pt x="1989799" y="942553"/>
                  </a:lnTo>
                  <a:cubicBezTo>
                    <a:pt x="1989799" y="964059"/>
                    <a:pt x="1972365" y="981493"/>
                    <a:pt x="1950859" y="981493"/>
                  </a:cubicBezTo>
                  <a:lnTo>
                    <a:pt x="38940" y="981493"/>
                  </a:lnTo>
                  <a:cubicBezTo>
                    <a:pt x="17434" y="981493"/>
                    <a:pt x="0" y="964059"/>
                    <a:pt x="0" y="942553"/>
                  </a:cubicBezTo>
                  <a:lnTo>
                    <a:pt x="0" y="38940"/>
                  </a:lnTo>
                  <a:cubicBezTo>
                    <a:pt x="0" y="17434"/>
                    <a:pt x="17434" y="0"/>
                    <a:pt x="389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33350"/>
              <a:ext cx="1989799" cy="1114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4000" y="6237411"/>
            <a:ext cx="8115300" cy="3804351"/>
            <a:chOff x="0" y="0"/>
            <a:chExt cx="2137363" cy="10019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37363" cy="1001969"/>
            </a:xfrm>
            <a:custGeom>
              <a:avLst/>
              <a:gdLst/>
              <a:ahLst/>
              <a:cxnLst/>
              <a:rect l="l" t="t" r="r" b="b"/>
              <a:pathLst>
                <a:path w="2137363" h="1001969">
                  <a:moveTo>
                    <a:pt x="36252" y="0"/>
                  </a:moveTo>
                  <a:lnTo>
                    <a:pt x="2101111" y="0"/>
                  </a:lnTo>
                  <a:cubicBezTo>
                    <a:pt x="2110726" y="0"/>
                    <a:pt x="2119947" y="3819"/>
                    <a:pt x="2126745" y="10618"/>
                  </a:cubicBezTo>
                  <a:cubicBezTo>
                    <a:pt x="2133544" y="17416"/>
                    <a:pt x="2137363" y="26637"/>
                    <a:pt x="2137363" y="36252"/>
                  </a:cubicBezTo>
                  <a:lnTo>
                    <a:pt x="2137363" y="965717"/>
                  </a:lnTo>
                  <a:cubicBezTo>
                    <a:pt x="2137363" y="975332"/>
                    <a:pt x="2133544" y="984553"/>
                    <a:pt x="2126745" y="991351"/>
                  </a:cubicBezTo>
                  <a:cubicBezTo>
                    <a:pt x="2119947" y="998150"/>
                    <a:pt x="2110726" y="1001969"/>
                    <a:pt x="2101111" y="1001969"/>
                  </a:cubicBezTo>
                  <a:lnTo>
                    <a:pt x="36252" y="1001969"/>
                  </a:lnTo>
                  <a:cubicBezTo>
                    <a:pt x="26637" y="1001969"/>
                    <a:pt x="17416" y="998150"/>
                    <a:pt x="10618" y="991351"/>
                  </a:cubicBezTo>
                  <a:cubicBezTo>
                    <a:pt x="3819" y="984553"/>
                    <a:pt x="0" y="975332"/>
                    <a:pt x="0" y="965717"/>
                  </a:cubicBezTo>
                  <a:lnTo>
                    <a:pt x="0" y="36252"/>
                  </a:lnTo>
                  <a:cubicBezTo>
                    <a:pt x="0" y="26637"/>
                    <a:pt x="3819" y="17416"/>
                    <a:pt x="10618" y="10618"/>
                  </a:cubicBezTo>
                  <a:cubicBezTo>
                    <a:pt x="17416" y="3819"/>
                    <a:pt x="26637" y="0"/>
                    <a:pt x="36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2137363" cy="1135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62397" y="-272880"/>
            <a:ext cx="14816509" cy="190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8"/>
              </a:lnSpc>
            </a:pPr>
            <a:r>
              <a:rPr lang="en-US" sz="994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VRATIMO SE  NA POTREBE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5181" y="2047322"/>
            <a:ext cx="7063161" cy="379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85D9FD"/>
                </a:solidFill>
                <a:latin typeface="Ballpoint"/>
                <a:ea typeface="Ballpoint"/>
                <a:cs typeface="Ballpoint"/>
                <a:sym typeface="Ballpoint"/>
              </a:rPr>
              <a:t>VIĐENO DIJETE</a:t>
            </a:r>
          </a:p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85D9FD"/>
                </a:solidFill>
                <a:latin typeface="Ballpoint"/>
                <a:ea typeface="Ballpoint"/>
                <a:cs typeface="Ballpoint"/>
                <a:sym typeface="Ballpoint"/>
              </a:rPr>
              <a:t>- TRUDIM SE DA TE UPOZNAM, VIDIM KADA SE DOGODI NEKA PROMJENA NA TEBI. VIDIM TVOJE RASPOLOŽENJE. SLUŠAM TE.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8628" y="2383545"/>
            <a:ext cx="7250277" cy="242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</a:pPr>
            <a:r>
              <a:rPr lang="en-US" sz="4203" spc="100">
                <a:solidFill>
                  <a:srgbClr val="FFE680"/>
                </a:solidFill>
                <a:latin typeface="Ballpoint"/>
                <a:ea typeface="Ballpoint"/>
                <a:cs typeface="Ballpoint"/>
                <a:sym typeface="Ballpoint"/>
              </a:rPr>
              <a:t>SPOKOJNO DIJETE</a:t>
            </a:r>
          </a:p>
          <a:p>
            <a:pPr algn="ctr">
              <a:lnSpc>
                <a:spcPts val="4624"/>
              </a:lnSpc>
            </a:pPr>
            <a:r>
              <a:rPr lang="en-US" sz="4203" spc="100">
                <a:solidFill>
                  <a:srgbClr val="FFE680"/>
                </a:solidFill>
                <a:latin typeface="Ballpoint"/>
                <a:ea typeface="Ballpoint"/>
                <a:cs typeface="Ballpoint"/>
                <a:sym typeface="Ballpoint"/>
              </a:rPr>
              <a:t>- SJEDNEM PORED TEBE, NASMIJEŠIM TI SE, NAMIGNEM, MAHNEM U PROLAZU, ZAGRLIM TE, DIŠEMO ZAJEDNO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0680" y="6248481"/>
            <a:ext cx="7291207" cy="352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5"/>
              </a:lnSpc>
            </a:pPr>
            <a:r>
              <a:rPr lang="en-US" sz="5932" spc="142">
                <a:solidFill>
                  <a:srgbClr val="FFB6DD"/>
                </a:solidFill>
                <a:latin typeface="Ballpoint"/>
                <a:ea typeface="Ballpoint"/>
                <a:cs typeface="Ballpoint"/>
                <a:sym typeface="Ballpoint"/>
              </a:rPr>
              <a:t>ZAŠTIĆENO DIJETE</a:t>
            </a:r>
          </a:p>
          <a:p>
            <a:pPr algn="ctr">
              <a:lnSpc>
                <a:spcPts val="4105"/>
              </a:lnSpc>
            </a:pPr>
            <a:r>
              <a:rPr lang="en-US" sz="3732" spc="89">
                <a:solidFill>
                  <a:srgbClr val="FFB6DD"/>
                </a:solidFill>
                <a:latin typeface="Ballpoint"/>
                <a:ea typeface="Ballpoint"/>
                <a:cs typeface="Ballpoint"/>
                <a:sym typeface="Ballpoint"/>
              </a:rPr>
              <a:t>-BRINEM O TVOJOJ FIZIČKOJ SIGURNOSTI, KADA ČUJEM, VIDIM, ZNAM DA SI UGROŽEN INTERVENIRAM. NE ZLOUPOTREBLJAVAM SVOJU MOĆ I POŠTUJEM TVOJ INTEGRITET BEZ OBZIRA NA TVOJE PONAŠANJE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70651" y="6467603"/>
            <a:ext cx="8088649" cy="265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9AD298"/>
                </a:solidFill>
                <a:latin typeface="Ballpoint"/>
                <a:ea typeface="Ballpoint"/>
                <a:cs typeface="Ballpoint"/>
                <a:sym typeface="Ballpoint"/>
              </a:rPr>
              <a:t>SIGURNO DIJETE</a:t>
            </a:r>
          </a:p>
          <a:p>
            <a:pPr algn="ctr">
              <a:lnSpc>
                <a:spcPts val="4729"/>
              </a:lnSpc>
            </a:pPr>
            <a:r>
              <a:rPr lang="en-US" sz="4299" spc="103">
                <a:solidFill>
                  <a:srgbClr val="9AD298"/>
                </a:solidFill>
                <a:latin typeface="Ballpoint"/>
                <a:ea typeface="Ballpoint"/>
                <a:cs typeface="Ballpoint"/>
                <a:sym typeface="Ballpoint"/>
              </a:rPr>
              <a:t>-PITAM ŠTO TI TREBA, MOGU LI NEŠTO ZA TEBE UČINITI. POSTAVLJAM JASNE (OSOBNE GRANICE). NEDVOSMISLENO KOMUNICIRAM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68054" y="2765709"/>
            <a:ext cx="12311240" cy="5710034"/>
            <a:chOff x="0" y="0"/>
            <a:chExt cx="3242466" cy="15038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2466" cy="1503877"/>
            </a:xfrm>
            <a:custGeom>
              <a:avLst/>
              <a:gdLst/>
              <a:ahLst/>
              <a:cxnLst/>
              <a:rect l="l" t="t" r="r" b="b"/>
              <a:pathLst>
                <a:path w="3242466" h="1503877">
                  <a:moveTo>
                    <a:pt x="23896" y="0"/>
                  </a:moveTo>
                  <a:lnTo>
                    <a:pt x="3218570" y="0"/>
                  </a:lnTo>
                  <a:cubicBezTo>
                    <a:pt x="3231768" y="0"/>
                    <a:pt x="3242466" y="10699"/>
                    <a:pt x="3242466" y="23896"/>
                  </a:cubicBezTo>
                  <a:lnTo>
                    <a:pt x="3242466" y="1479981"/>
                  </a:lnTo>
                  <a:cubicBezTo>
                    <a:pt x="3242466" y="1486319"/>
                    <a:pt x="3239949" y="1492397"/>
                    <a:pt x="3235467" y="1496878"/>
                  </a:cubicBezTo>
                  <a:cubicBezTo>
                    <a:pt x="3230986" y="1501360"/>
                    <a:pt x="3224908" y="1503877"/>
                    <a:pt x="3218570" y="1503877"/>
                  </a:cubicBezTo>
                  <a:lnTo>
                    <a:pt x="23896" y="1503877"/>
                  </a:lnTo>
                  <a:cubicBezTo>
                    <a:pt x="17559" y="1503877"/>
                    <a:pt x="11480" y="1501360"/>
                    <a:pt x="6999" y="1496878"/>
                  </a:cubicBezTo>
                  <a:cubicBezTo>
                    <a:pt x="2518" y="1492397"/>
                    <a:pt x="0" y="1486319"/>
                    <a:pt x="0" y="1479981"/>
                  </a:cubicBezTo>
                  <a:lnTo>
                    <a:pt x="0" y="23896"/>
                  </a:lnTo>
                  <a:cubicBezTo>
                    <a:pt x="0" y="17559"/>
                    <a:pt x="2518" y="11480"/>
                    <a:pt x="6999" y="6999"/>
                  </a:cubicBezTo>
                  <a:cubicBezTo>
                    <a:pt x="11480" y="2518"/>
                    <a:pt x="17559" y="0"/>
                    <a:pt x="238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52425"/>
              <a:ext cx="3242466" cy="1856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2599"/>
                </a:lnSpc>
              </a:pPr>
              <a:r>
                <a:rPr lang="en-US" sz="8999" spc="215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OTPORNO DIJETE</a:t>
              </a:r>
            </a:p>
            <a:p>
              <a:pPr algn="l">
                <a:lnSpc>
                  <a:spcPts val="8399"/>
                </a:lnSpc>
              </a:pPr>
              <a:r>
                <a:rPr lang="en-US" sz="5999" spc="143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IMAM......LJUDE KOJIMA VJERUJEM I KOJE VOLIM</a:t>
              </a:r>
            </a:p>
            <a:p>
              <a:pPr algn="l">
                <a:lnSpc>
                  <a:spcPts val="8399"/>
                </a:lnSpc>
              </a:pPr>
              <a:r>
                <a:rPr lang="en-US" sz="5999" spc="143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JA SAM......OSOBA VRIJEDNA LJUBAVI</a:t>
              </a:r>
            </a:p>
            <a:p>
              <a:pPr algn="l">
                <a:lnSpc>
                  <a:spcPts val="8399"/>
                </a:lnSpc>
              </a:pPr>
              <a:r>
                <a:rPr lang="en-US" sz="5999" spc="143">
                  <a:solidFill>
                    <a:srgbClr val="FFE680"/>
                  </a:solidFill>
                  <a:latin typeface="Ballpoint"/>
                  <a:ea typeface="Ballpoint"/>
                  <a:cs typeface="Ballpoint"/>
                  <a:sym typeface="Ballpoint"/>
                </a:rPr>
                <a:t>MOGU....NAĆI NAČINA DA RIJEŠIM PROBLEME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34674" y="314325"/>
            <a:ext cx="823317" cy="1428750"/>
          </a:xfrm>
          <a:custGeom>
            <a:avLst/>
            <a:gdLst/>
            <a:ahLst/>
            <a:cxnLst/>
            <a:rect l="l" t="t" r="r" b="b"/>
            <a:pathLst>
              <a:path w="823317" h="1428750">
                <a:moveTo>
                  <a:pt x="0" y="0"/>
                </a:moveTo>
                <a:lnTo>
                  <a:pt x="823317" y="0"/>
                </a:lnTo>
                <a:lnTo>
                  <a:pt x="823317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52877" y="0"/>
            <a:ext cx="10408432" cy="2765709"/>
            <a:chOff x="0" y="0"/>
            <a:chExt cx="2741315" cy="7284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41315" cy="728417"/>
            </a:xfrm>
            <a:custGeom>
              <a:avLst/>
              <a:gdLst/>
              <a:ahLst/>
              <a:cxnLst/>
              <a:rect l="l" t="t" r="r" b="b"/>
              <a:pathLst>
                <a:path w="2741315" h="728417">
                  <a:moveTo>
                    <a:pt x="28265" y="0"/>
                  </a:moveTo>
                  <a:lnTo>
                    <a:pt x="2713050" y="0"/>
                  </a:lnTo>
                  <a:cubicBezTo>
                    <a:pt x="2720547" y="0"/>
                    <a:pt x="2727736" y="2978"/>
                    <a:pt x="2733037" y="8279"/>
                  </a:cubicBezTo>
                  <a:cubicBezTo>
                    <a:pt x="2738338" y="13579"/>
                    <a:pt x="2741315" y="20769"/>
                    <a:pt x="2741315" y="28265"/>
                  </a:cubicBezTo>
                  <a:lnTo>
                    <a:pt x="2741315" y="700152"/>
                  </a:lnTo>
                  <a:cubicBezTo>
                    <a:pt x="2741315" y="715763"/>
                    <a:pt x="2728661" y="728417"/>
                    <a:pt x="2713050" y="728417"/>
                  </a:cubicBezTo>
                  <a:lnTo>
                    <a:pt x="28265" y="728417"/>
                  </a:lnTo>
                  <a:cubicBezTo>
                    <a:pt x="12655" y="728417"/>
                    <a:pt x="0" y="715763"/>
                    <a:pt x="0" y="700152"/>
                  </a:cubicBezTo>
                  <a:lnTo>
                    <a:pt x="0" y="28265"/>
                  </a:lnTo>
                  <a:cubicBezTo>
                    <a:pt x="0" y="12655"/>
                    <a:pt x="12655" y="0"/>
                    <a:pt x="282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04825"/>
              <a:ext cx="2741315" cy="1233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8337"/>
                </a:lnSpc>
              </a:pPr>
              <a:r>
                <a:rPr lang="en-US" sz="13098" spc="314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I MALO SE RAčUNA!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56590" y="665861"/>
            <a:ext cx="1520940" cy="1473411"/>
          </a:xfrm>
          <a:custGeom>
            <a:avLst/>
            <a:gdLst/>
            <a:ahLst/>
            <a:cxnLst/>
            <a:rect l="l" t="t" r="r" b="b"/>
            <a:pathLst>
              <a:path w="1520940" h="1473411">
                <a:moveTo>
                  <a:pt x="0" y="0"/>
                </a:moveTo>
                <a:lnTo>
                  <a:pt x="1520940" y="0"/>
                </a:lnTo>
                <a:lnTo>
                  <a:pt x="1520940" y="1473411"/>
                </a:lnTo>
                <a:lnTo>
                  <a:pt x="0" y="14734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29730" y="1028700"/>
            <a:ext cx="1485760" cy="1553735"/>
          </a:xfrm>
          <a:custGeom>
            <a:avLst/>
            <a:gdLst/>
            <a:ahLst/>
            <a:cxnLst/>
            <a:rect l="l" t="t" r="r" b="b"/>
            <a:pathLst>
              <a:path w="1485760" h="1553735">
                <a:moveTo>
                  <a:pt x="0" y="0"/>
                </a:moveTo>
                <a:lnTo>
                  <a:pt x="1485759" y="0"/>
                </a:lnTo>
                <a:lnTo>
                  <a:pt x="1485759" y="1553735"/>
                </a:lnTo>
                <a:lnTo>
                  <a:pt x="0" y="15537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38773" y="2765709"/>
            <a:ext cx="1238757" cy="1598396"/>
          </a:xfrm>
          <a:custGeom>
            <a:avLst/>
            <a:gdLst/>
            <a:ahLst/>
            <a:cxnLst/>
            <a:rect l="l" t="t" r="r" b="b"/>
            <a:pathLst>
              <a:path w="1238757" h="1598396">
                <a:moveTo>
                  <a:pt x="0" y="0"/>
                </a:moveTo>
                <a:lnTo>
                  <a:pt x="1238757" y="0"/>
                </a:lnTo>
                <a:lnTo>
                  <a:pt x="1238757" y="1598396"/>
                </a:lnTo>
                <a:lnTo>
                  <a:pt x="0" y="1598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7991" y="1379798"/>
            <a:ext cx="1540125" cy="1518948"/>
          </a:xfrm>
          <a:custGeom>
            <a:avLst/>
            <a:gdLst/>
            <a:ahLst/>
            <a:cxnLst/>
            <a:rect l="l" t="t" r="r" b="b"/>
            <a:pathLst>
              <a:path w="1540125" h="1518948">
                <a:moveTo>
                  <a:pt x="0" y="0"/>
                </a:moveTo>
                <a:lnTo>
                  <a:pt x="1540125" y="0"/>
                </a:lnTo>
                <a:lnTo>
                  <a:pt x="1540125" y="1518948"/>
                </a:lnTo>
                <a:lnTo>
                  <a:pt x="0" y="1518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42707" y="8768052"/>
            <a:ext cx="1148705" cy="1518948"/>
          </a:xfrm>
          <a:custGeom>
            <a:avLst/>
            <a:gdLst/>
            <a:ahLst/>
            <a:cxnLst/>
            <a:rect l="l" t="t" r="r" b="b"/>
            <a:pathLst>
              <a:path w="1148705" h="1518948">
                <a:moveTo>
                  <a:pt x="0" y="0"/>
                </a:moveTo>
                <a:lnTo>
                  <a:pt x="1148705" y="0"/>
                </a:lnTo>
                <a:lnTo>
                  <a:pt x="1148705" y="1518948"/>
                </a:lnTo>
                <a:lnTo>
                  <a:pt x="0" y="1518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52877" y="0"/>
            <a:ext cx="10408432" cy="2765709"/>
            <a:chOff x="0" y="0"/>
            <a:chExt cx="2741315" cy="7284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41315" cy="728417"/>
            </a:xfrm>
            <a:custGeom>
              <a:avLst/>
              <a:gdLst/>
              <a:ahLst/>
              <a:cxnLst/>
              <a:rect l="l" t="t" r="r" b="b"/>
              <a:pathLst>
                <a:path w="2741315" h="728417">
                  <a:moveTo>
                    <a:pt x="28265" y="0"/>
                  </a:moveTo>
                  <a:lnTo>
                    <a:pt x="2713050" y="0"/>
                  </a:lnTo>
                  <a:cubicBezTo>
                    <a:pt x="2720547" y="0"/>
                    <a:pt x="2727736" y="2978"/>
                    <a:pt x="2733037" y="8279"/>
                  </a:cubicBezTo>
                  <a:cubicBezTo>
                    <a:pt x="2738338" y="13579"/>
                    <a:pt x="2741315" y="20769"/>
                    <a:pt x="2741315" y="28265"/>
                  </a:cubicBezTo>
                  <a:lnTo>
                    <a:pt x="2741315" y="700152"/>
                  </a:lnTo>
                  <a:cubicBezTo>
                    <a:pt x="2741315" y="715763"/>
                    <a:pt x="2728661" y="728417"/>
                    <a:pt x="2713050" y="728417"/>
                  </a:cubicBezTo>
                  <a:lnTo>
                    <a:pt x="28265" y="728417"/>
                  </a:lnTo>
                  <a:cubicBezTo>
                    <a:pt x="12655" y="728417"/>
                    <a:pt x="0" y="715763"/>
                    <a:pt x="0" y="700152"/>
                  </a:cubicBezTo>
                  <a:lnTo>
                    <a:pt x="0" y="28265"/>
                  </a:lnTo>
                  <a:cubicBezTo>
                    <a:pt x="0" y="12655"/>
                    <a:pt x="12655" y="0"/>
                    <a:pt x="282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04825"/>
              <a:ext cx="2741315" cy="1233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8337"/>
                </a:lnSpc>
              </a:pPr>
              <a:r>
                <a:rPr lang="en-US" sz="13098" spc="314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HVALA!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6256590" y="665861"/>
            <a:ext cx="1520940" cy="1473411"/>
          </a:xfrm>
          <a:custGeom>
            <a:avLst/>
            <a:gdLst/>
            <a:ahLst/>
            <a:cxnLst/>
            <a:rect l="l" t="t" r="r" b="b"/>
            <a:pathLst>
              <a:path w="1520940" h="1473411">
                <a:moveTo>
                  <a:pt x="0" y="0"/>
                </a:moveTo>
                <a:lnTo>
                  <a:pt x="1520940" y="0"/>
                </a:lnTo>
                <a:lnTo>
                  <a:pt x="1520940" y="1473411"/>
                </a:lnTo>
                <a:lnTo>
                  <a:pt x="0" y="1473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38773" y="2765709"/>
            <a:ext cx="1238757" cy="1598396"/>
          </a:xfrm>
          <a:custGeom>
            <a:avLst/>
            <a:gdLst/>
            <a:ahLst/>
            <a:cxnLst/>
            <a:rect l="l" t="t" r="r" b="b"/>
            <a:pathLst>
              <a:path w="1238757" h="1598396">
                <a:moveTo>
                  <a:pt x="0" y="0"/>
                </a:moveTo>
                <a:lnTo>
                  <a:pt x="1238757" y="0"/>
                </a:lnTo>
                <a:lnTo>
                  <a:pt x="1238757" y="1598396"/>
                </a:lnTo>
                <a:lnTo>
                  <a:pt x="0" y="1598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6561" y="401704"/>
            <a:ext cx="1148705" cy="1518948"/>
          </a:xfrm>
          <a:custGeom>
            <a:avLst/>
            <a:gdLst/>
            <a:ahLst/>
            <a:cxnLst/>
            <a:rect l="l" t="t" r="r" b="b"/>
            <a:pathLst>
              <a:path w="1148705" h="1518948">
                <a:moveTo>
                  <a:pt x="0" y="0"/>
                </a:moveTo>
                <a:lnTo>
                  <a:pt x="1148705" y="0"/>
                </a:lnTo>
                <a:lnTo>
                  <a:pt x="1148705" y="1518948"/>
                </a:lnTo>
                <a:lnTo>
                  <a:pt x="0" y="1518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57991" y="3117201"/>
            <a:ext cx="16273324" cy="641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8399" spc="201">
                <a:solidFill>
                  <a:srgbClr val="FFFFFF"/>
                </a:solidFill>
                <a:latin typeface="Moonjelly"/>
                <a:ea typeface="Moonjelly"/>
                <a:cs typeface="Moonjelly"/>
                <a:sym typeface="Moonjelly"/>
              </a:rPr>
              <a:t>Veliki učitelj nije samo osoba koja ima mnogo znanja, već onaj u čijoj se prisutnosti pojedinci mijenjaju na bolje. </a:t>
            </a:r>
          </a:p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8399" spc="201">
                <a:solidFill>
                  <a:srgbClr val="FFFFFF"/>
                </a:solidFill>
                <a:latin typeface="Moonjelly"/>
                <a:ea typeface="Moonjelly"/>
                <a:cs typeface="Moonjelly"/>
                <a:sym typeface="Moonjelly"/>
              </a:rPr>
              <a:t>Ralph Waldo Emerson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B36AF8C3-85EC-4463-BF36-585EB0735E70}"/>
              </a:ext>
            </a:extLst>
          </p:cNvPr>
          <p:cNvSpPr/>
          <p:nvPr/>
        </p:nvSpPr>
        <p:spPr>
          <a:xfrm>
            <a:off x="1207168" y="1333500"/>
            <a:ext cx="16547432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b="1" dirty="0"/>
              <a:t>Izvori i literatura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4400" dirty="0"/>
              <a:t>Anić, V. (2007). </a:t>
            </a:r>
            <a:r>
              <a:rPr lang="hr-HR" sz="4400" i="1" dirty="0"/>
              <a:t>Veliki rječnik hrvatskoga jezika</a:t>
            </a:r>
            <a:r>
              <a:rPr lang="hr-HR" sz="4400" dirty="0"/>
              <a:t>. Zagreb: Novi </a:t>
            </a:r>
            <a:r>
              <a:rPr lang="hr-HR" sz="4400" dirty="0" err="1"/>
              <a:t>Liber</a:t>
            </a:r>
            <a:r>
              <a:rPr lang="hr-HR" sz="4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4400" dirty="0"/>
              <a:t>Dan </a:t>
            </a:r>
            <a:r>
              <a:rPr lang="hr-HR" sz="4400" dirty="0" err="1"/>
              <a:t>Siegel</a:t>
            </a:r>
            <a:r>
              <a:rPr lang="hr-HR" sz="4400" dirty="0"/>
              <a:t> (2012). </a:t>
            </a:r>
            <a:r>
              <a:rPr lang="hr-HR" sz="4400" i="1" dirty="0" err="1"/>
              <a:t>The</a:t>
            </a:r>
            <a:r>
              <a:rPr lang="hr-HR" sz="4400" i="1" dirty="0"/>
              <a:t> </a:t>
            </a:r>
            <a:r>
              <a:rPr lang="hr-HR" sz="4400" i="1" dirty="0" err="1"/>
              <a:t>Developing</a:t>
            </a:r>
            <a:r>
              <a:rPr lang="hr-HR" sz="4400" i="1" dirty="0"/>
              <a:t> </a:t>
            </a:r>
            <a:r>
              <a:rPr lang="hr-HR" sz="4400" i="1" dirty="0" err="1"/>
              <a:t>Mind</a:t>
            </a:r>
            <a:r>
              <a:rPr lang="hr-HR" sz="4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4400" dirty="0"/>
              <a:t>Dan </a:t>
            </a:r>
            <a:r>
              <a:rPr lang="hr-HR" sz="4400" dirty="0" err="1"/>
              <a:t>Siegel</a:t>
            </a:r>
            <a:r>
              <a:rPr lang="hr-HR" sz="4400" dirty="0"/>
              <a:t> i Tina </a:t>
            </a:r>
            <a:r>
              <a:rPr lang="hr-HR" sz="4400" dirty="0" err="1"/>
              <a:t>Payne</a:t>
            </a:r>
            <a:r>
              <a:rPr lang="hr-HR" sz="4400" dirty="0"/>
              <a:t> </a:t>
            </a:r>
            <a:r>
              <a:rPr lang="hr-HR" sz="4400" dirty="0" err="1"/>
              <a:t>Bryson</a:t>
            </a:r>
            <a:r>
              <a:rPr lang="hr-HR" sz="4400" dirty="0"/>
              <a:t> (2011). </a:t>
            </a:r>
            <a:r>
              <a:rPr lang="hr-HR" sz="4400" i="1" dirty="0" err="1"/>
              <a:t>The</a:t>
            </a:r>
            <a:r>
              <a:rPr lang="hr-HR" sz="4400" i="1" dirty="0"/>
              <a:t> </a:t>
            </a:r>
            <a:r>
              <a:rPr lang="hr-HR" sz="4400" i="1" dirty="0" err="1"/>
              <a:t>Whole-Brain</a:t>
            </a:r>
            <a:r>
              <a:rPr lang="hr-HR" sz="4400" i="1" dirty="0"/>
              <a:t> </a:t>
            </a:r>
            <a:r>
              <a:rPr lang="hr-HR" sz="4400" i="1" dirty="0" err="1"/>
              <a:t>Child</a:t>
            </a:r>
            <a:r>
              <a:rPr lang="hr-HR" sz="4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4400" dirty="0" err="1"/>
              <a:t>Jesper</a:t>
            </a:r>
            <a:r>
              <a:rPr lang="hr-HR" sz="4400" dirty="0"/>
              <a:t> </a:t>
            </a:r>
            <a:r>
              <a:rPr lang="hr-HR" sz="4400" dirty="0" err="1"/>
              <a:t>Juul</a:t>
            </a:r>
            <a:r>
              <a:rPr lang="hr-HR" sz="4400" dirty="0"/>
              <a:t> (2010). </a:t>
            </a:r>
            <a:r>
              <a:rPr lang="hr-HR" sz="4400" i="1" dirty="0"/>
              <a:t>Vaše kompetentno dijete</a:t>
            </a:r>
            <a:r>
              <a:rPr lang="hr-HR" sz="4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4400" dirty="0"/>
              <a:t>UNICEF. Podaci i izvješća o mentalnom zdravlju djece i mladih u Hrvatskoj.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4400" dirty="0"/>
              <a:t>Pravobranitelj za djecu Republike Hrvatske. </a:t>
            </a:r>
            <a:r>
              <a:rPr lang="hr-HR" sz="4400" i="1" dirty="0"/>
              <a:t>Izvješće o radu za 2024. godinu.</a:t>
            </a:r>
            <a:r>
              <a:rPr lang="hr-HR" sz="4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4400" dirty="0"/>
              <a:t>World Health </a:t>
            </a:r>
            <a:r>
              <a:rPr lang="hr-HR" sz="4400" dirty="0" err="1"/>
              <a:t>Organization</a:t>
            </a:r>
            <a:r>
              <a:rPr lang="hr-HR" sz="4400" dirty="0"/>
              <a:t>. </a:t>
            </a:r>
            <a:r>
              <a:rPr lang="hr-HR" sz="4400" dirty="0" err="1"/>
              <a:t>Mental</a:t>
            </a:r>
            <a:r>
              <a:rPr lang="hr-HR" sz="4400" dirty="0"/>
              <a:t> </a:t>
            </a:r>
            <a:r>
              <a:rPr lang="hr-HR" sz="4400" dirty="0" err="1"/>
              <a:t>health</a:t>
            </a:r>
            <a:r>
              <a:rPr lang="hr-HR" sz="4400" dirty="0"/>
              <a:t> </a:t>
            </a:r>
            <a:r>
              <a:rPr lang="hr-HR" sz="4400" dirty="0" err="1"/>
              <a:t>of</a:t>
            </a:r>
            <a:r>
              <a:rPr lang="hr-HR" sz="4400" dirty="0"/>
              <a:t> </a:t>
            </a:r>
            <a:r>
              <a:rPr lang="hr-HR" sz="4400" dirty="0" err="1"/>
              <a:t>children</a:t>
            </a:r>
            <a:r>
              <a:rPr lang="hr-HR" sz="4400" dirty="0"/>
              <a:t> </a:t>
            </a:r>
            <a:r>
              <a:rPr lang="hr-HR" sz="4400" dirty="0" err="1"/>
              <a:t>and</a:t>
            </a:r>
            <a:r>
              <a:rPr lang="hr-HR" sz="4400" dirty="0"/>
              <a:t> </a:t>
            </a:r>
            <a:r>
              <a:rPr lang="hr-HR" sz="4400" dirty="0" err="1"/>
              <a:t>adolescents</a:t>
            </a:r>
            <a:r>
              <a:rPr lang="hr-HR" sz="4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4400" dirty="0"/>
              <a:t>Hrvatski zavod za javno zdravstvo. Publikacije i smjernice o mentalnom zdravlju djece i mladih.</a:t>
            </a:r>
          </a:p>
        </p:txBody>
      </p:sp>
    </p:spTree>
    <p:extLst>
      <p:ext uri="{BB962C8B-B14F-4D97-AF65-F5344CB8AC3E}">
        <p14:creationId xmlns:p14="http://schemas.microsoft.com/office/powerpoint/2010/main" val="80943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82219" y="1334431"/>
            <a:ext cx="14565974" cy="5168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53"/>
              </a:lnSpc>
            </a:pPr>
            <a:r>
              <a:rPr lang="en-US" sz="14038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ČIJA JE OVO ODGOVORNOST?</a:t>
            </a:r>
          </a:p>
        </p:txBody>
      </p:sp>
      <p:sp>
        <p:nvSpPr>
          <p:cNvPr id="4" name="Freeform 4"/>
          <p:cNvSpPr/>
          <p:nvPr/>
        </p:nvSpPr>
        <p:spPr>
          <a:xfrm>
            <a:off x="2371041" y="235331"/>
            <a:ext cx="3129832" cy="2546901"/>
          </a:xfrm>
          <a:custGeom>
            <a:avLst/>
            <a:gdLst/>
            <a:ahLst/>
            <a:cxnLst/>
            <a:rect l="l" t="t" r="r" b="b"/>
            <a:pathLst>
              <a:path w="3129832" h="2546901">
                <a:moveTo>
                  <a:pt x="0" y="0"/>
                </a:moveTo>
                <a:lnTo>
                  <a:pt x="3129832" y="0"/>
                </a:lnTo>
                <a:lnTo>
                  <a:pt x="3129832" y="2546900"/>
                </a:lnTo>
                <a:lnTo>
                  <a:pt x="0" y="2546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06102">
            <a:off x="-78771" y="-219321"/>
            <a:ext cx="2214941" cy="3362340"/>
          </a:xfrm>
          <a:custGeom>
            <a:avLst/>
            <a:gdLst/>
            <a:ahLst/>
            <a:cxnLst/>
            <a:rect l="l" t="t" r="r" b="b"/>
            <a:pathLst>
              <a:path w="2214941" h="3362340">
                <a:moveTo>
                  <a:pt x="0" y="0"/>
                </a:moveTo>
                <a:lnTo>
                  <a:pt x="2214942" y="0"/>
                </a:lnTo>
                <a:lnTo>
                  <a:pt x="2214942" y="3362340"/>
                </a:lnTo>
                <a:lnTo>
                  <a:pt x="0" y="336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317237">
            <a:off x="7822303" y="-844627"/>
            <a:ext cx="1772419" cy="3801434"/>
          </a:xfrm>
          <a:custGeom>
            <a:avLst/>
            <a:gdLst/>
            <a:ahLst/>
            <a:cxnLst/>
            <a:rect l="l" t="t" r="r" b="b"/>
            <a:pathLst>
              <a:path w="1772419" h="3801434">
                <a:moveTo>
                  <a:pt x="0" y="0"/>
                </a:moveTo>
                <a:lnTo>
                  <a:pt x="1772419" y="0"/>
                </a:lnTo>
                <a:lnTo>
                  <a:pt x="1772419" y="3801434"/>
                </a:lnTo>
                <a:lnTo>
                  <a:pt x="0" y="3801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40430" y="-662314"/>
            <a:ext cx="4270288" cy="2530146"/>
          </a:xfrm>
          <a:custGeom>
            <a:avLst/>
            <a:gdLst/>
            <a:ahLst/>
            <a:cxnLst/>
            <a:rect l="l" t="t" r="r" b="b"/>
            <a:pathLst>
              <a:path w="4270288" h="2530146">
                <a:moveTo>
                  <a:pt x="0" y="0"/>
                </a:moveTo>
                <a:lnTo>
                  <a:pt x="4270288" y="0"/>
                </a:lnTo>
                <a:lnTo>
                  <a:pt x="4270288" y="2530145"/>
                </a:lnTo>
                <a:lnTo>
                  <a:pt x="0" y="25301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625321">
            <a:off x="15901416" y="-408950"/>
            <a:ext cx="2715768" cy="4114800"/>
          </a:xfrm>
          <a:custGeom>
            <a:avLst/>
            <a:gdLst/>
            <a:ahLst/>
            <a:cxnLst/>
            <a:rect l="l" t="t" r="r" b="b"/>
            <a:pathLst>
              <a:path w="2715768" h="4114800">
                <a:moveTo>
                  <a:pt x="0" y="0"/>
                </a:moveTo>
                <a:lnTo>
                  <a:pt x="2715768" y="0"/>
                </a:lnTo>
                <a:lnTo>
                  <a:pt x="2715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702321" y="6503338"/>
            <a:ext cx="5006192" cy="2754962"/>
            <a:chOff x="0" y="0"/>
            <a:chExt cx="1318503" cy="725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8503" cy="725587"/>
            </a:xfrm>
            <a:custGeom>
              <a:avLst/>
              <a:gdLst/>
              <a:ahLst/>
              <a:cxnLst/>
              <a:rect l="l" t="t" r="r" b="b"/>
              <a:pathLst>
                <a:path w="1318503" h="725587">
                  <a:moveTo>
                    <a:pt x="58766" y="0"/>
                  </a:moveTo>
                  <a:lnTo>
                    <a:pt x="1259737" y="0"/>
                  </a:lnTo>
                  <a:cubicBezTo>
                    <a:pt x="1292193" y="0"/>
                    <a:pt x="1318503" y="26310"/>
                    <a:pt x="1318503" y="58766"/>
                  </a:cubicBezTo>
                  <a:lnTo>
                    <a:pt x="1318503" y="666821"/>
                  </a:lnTo>
                  <a:cubicBezTo>
                    <a:pt x="1318503" y="699276"/>
                    <a:pt x="1292193" y="725587"/>
                    <a:pt x="1259737" y="725587"/>
                  </a:cubicBezTo>
                  <a:lnTo>
                    <a:pt x="58766" y="725587"/>
                  </a:lnTo>
                  <a:cubicBezTo>
                    <a:pt x="26310" y="725587"/>
                    <a:pt x="0" y="699276"/>
                    <a:pt x="0" y="666821"/>
                  </a:cubicBezTo>
                  <a:lnTo>
                    <a:pt x="0" y="58766"/>
                  </a:lnTo>
                  <a:cubicBezTo>
                    <a:pt x="0" y="26310"/>
                    <a:pt x="26310" y="0"/>
                    <a:pt x="587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66725"/>
              <a:ext cx="1318503" cy="1192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078"/>
                </a:lnSpc>
              </a:pPr>
              <a:r>
                <a:rPr lang="en-US" sz="12198" spc="292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ODRASLI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43174" y="6503338"/>
            <a:ext cx="5135183" cy="2754962"/>
            <a:chOff x="0" y="0"/>
            <a:chExt cx="1352476" cy="7255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52476" cy="725587"/>
            </a:xfrm>
            <a:custGeom>
              <a:avLst/>
              <a:gdLst/>
              <a:ahLst/>
              <a:cxnLst/>
              <a:rect l="l" t="t" r="r" b="b"/>
              <a:pathLst>
                <a:path w="1352476" h="725587">
                  <a:moveTo>
                    <a:pt x="57290" y="0"/>
                  </a:moveTo>
                  <a:lnTo>
                    <a:pt x="1295186" y="0"/>
                  </a:lnTo>
                  <a:cubicBezTo>
                    <a:pt x="1326827" y="0"/>
                    <a:pt x="1352476" y="25649"/>
                    <a:pt x="1352476" y="57290"/>
                  </a:cubicBezTo>
                  <a:lnTo>
                    <a:pt x="1352476" y="668297"/>
                  </a:lnTo>
                  <a:cubicBezTo>
                    <a:pt x="1352476" y="683491"/>
                    <a:pt x="1346440" y="698063"/>
                    <a:pt x="1335696" y="708807"/>
                  </a:cubicBezTo>
                  <a:cubicBezTo>
                    <a:pt x="1324952" y="719551"/>
                    <a:pt x="1310381" y="725587"/>
                    <a:pt x="1295186" y="725587"/>
                  </a:cubicBezTo>
                  <a:lnTo>
                    <a:pt x="57290" y="725587"/>
                  </a:lnTo>
                  <a:cubicBezTo>
                    <a:pt x="25649" y="725587"/>
                    <a:pt x="0" y="699937"/>
                    <a:pt x="0" y="668297"/>
                  </a:cubicBezTo>
                  <a:lnTo>
                    <a:pt x="0" y="57290"/>
                  </a:lnTo>
                  <a:cubicBezTo>
                    <a:pt x="0" y="25649"/>
                    <a:pt x="25649" y="0"/>
                    <a:pt x="572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66725"/>
              <a:ext cx="1352476" cy="1192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078"/>
                </a:lnSpc>
              </a:pPr>
              <a:r>
                <a:rPr lang="en-US" sz="12198" spc="292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DJECA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84310" y="260927"/>
            <a:ext cx="9119699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BROJKE...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77150" y="2723211"/>
            <a:ext cx="10980340" cy="7618114"/>
            <a:chOff x="0" y="0"/>
            <a:chExt cx="2891941" cy="20064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1942" cy="2006417"/>
            </a:xfrm>
            <a:custGeom>
              <a:avLst/>
              <a:gdLst/>
              <a:ahLst/>
              <a:cxnLst/>
              <a:rect l="l" t="t" r="r" b="b"/>
              <a:pathLst>
                <a:path w="2891942" h="2006417">
                  <a:moveTo>
                    <a:pt x="52880" y="0"/>
                  </a:moveTo>
                  <a:lnTo>
                    <a:pt x="2839061" y="0"/>
                  </a:lnTo>
                  <a:cubicBezTo>
                    <a:pt x="2868266" y="0"/>
                    <a:pt x="2891942" y="23675"/>
                    <a:pt x="2891942" y="52880"/>
                  </a:cubicBezTo>
                  <a:lnTo>
                    <a:pt x="2891942" y="1953537"/>
                  </a:lnTo>
                  <a:cubicBezTo>
                    <a:pt x="2891942" y="1982742"/>
                    <a:pt x="2868266" y="2006417"/>
                    <a:pt x="2839061" y="2006417"/>
                  </a:cubicBezTo>
                  <a:lnTo>
                    <a:pt x="52880" y="2006417"/>
                  </a:lnTo>
                  <a:cubicBezTo>
                    <a:pt x="38856" y="2006417"/>
                    <a:pt x="25405" y="2000846"/>
                    <a:pt x="15488" y="1990929"/>
                  </a:cubicBezTo>
                  <a:cubicBezTo>
                    <a:pt x="5571" y="1981012"/>
                    <a:pt x="0" y="1967561"/>
                    <a:pt x="0" y="1953537"/>
                  </a:cubicBezTo>
                  <a:lnTo>
                    <a:pt x="0" y="52880"/>
                  </a:lnTo>
                  <a:cubicBezTo>
                    <a:pt x="0" y="23675"/>
                    <a:pt x="23675" y="0"/>
                    <a:pt x="528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2891941" cy="2149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60 % PORAST PRIJAVA NASILJA U ODGOJNO OBRAZOVNIM USTANOVAMA U ODNOSU NA PROŠLJU GODINU (IZVJEŠTAJ PRAVOBRANITELJICE 2024.)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U RH PREMA DOSTUPNIM PODACIMA UČESTALOST MENTALNIH POREMEĆAJA U DOBNOJ SKUPINI OD 9 DO 19 GODINA JE 11,5% (UNICEF)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1/5 DJECE I MLADIH IMA TEŠKOĆE IZ KRUGA ANKSIOZNO DEPRESIVNIH SMETNJI (UNICEF)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1 OD 3 ADOLESCENTA IZVJEŠTAVA O OZBILJNIM SIMPTOMIMA ANKSIOZNOSTI (UNICEF)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SVAKA 4 MLADA OSOBA U DOBI OD 16 GODINA IZJAVILA JE DA JE RAZMIŠLJALA O TOME DA SI NAUDI, A SVAKA 10 MLADA OSOBA U TOJ DOBI JE REKLA DA JE POKUŠALA SAMOUBOJSTVO (UNICEF)</a:t>
              </a:r>
            </a:p>
            <a:p>
              <a:pPr algn="ctr">
                <a:lnSpc>
                  <a:spcPts val="2940"/>
                </a:lnSpc>
              </a:pPr>
              <a:endParaRPr lang="en-US" sz="279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1358198">
            <a:off x="-601818" y="3825626"/>
            <a:ext cx="3126103" cy="3635003"/>
          </a:xfrm>
          <a:custGeom>
            <a:avLst/>
            <a:gdLst/>
            <a:ahLst/>
            <a:cxnLst/>
            <a:rect l="l" t="t" r="r" b="b"/>
            <a:pathLst>
              <a:path w="3126103" h="3635003">
                <a:moveTo>
                  <a:pt x="0" y="0"/>
                </a:moveTo>
                <a:lnTo>
                  <a:pt x="3126103" y="0"/>
                </a:lnTo>
                <a:lnTo>
                  <a:pt x="3126103" y="3635004"/>
                </a:lnTo>
                <a:lnTo>
                  <a:pt x="0" y="3635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07012" y="-47538"/>
            <a:ext cx="3774617" cy="3822397"/>
          </a:xfrm>
          <a:custGeom>
            <a:avLst/>
            <a:gdLst/>
            <a:ahLst/>
            <a:cxnLst/>
            <a:rect l="l" t="t" r="r" b="b"/>
            <a:pathLst>
              <a:path w="3774617" h="3822397">
                <a:moveTo>
                  <a:pt x="0" y="0"/>
                </a:moveTo>
                <a:lnTo>
                  <a:pt x="3774618" y="0"/>
                </a:lnTo>
                <a:lnTo>
                  <a:pt x="3774618" y="3822398"/>
                </a:lnTo>
                <a:lnTo>
                  <a:pt x="0" y="3822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54300">
            <a:off x="3597941" y="-740047"/>
            <a:ext cx="3913174" cy="2954447"/>
          </a:xfrm>
          <a:custGeom>
            <a:avLst/>
            <a:gdLst/>
            <a:ahLst/>
            <a:cxnLst/>
            <a:rect l="l" t="t" r="r" b="b"/>
            <a:pathLst>
              <a:path w="3913174" h="2954447">
                <a:moveTo>
                  <a:pt x="0" y="0"/>
                </a:moveTo>
                <a:lnTo>
                  <a:pt x="3913175" y="0"/>
                </a:lnTo>
                <a:lnTo>
                  <a:pt x="3913175" y="2954447"/>
                </a:lnTo>
                <a:lnTo>
                  <a:pt x="0" y="2954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02085">
            <a:off x="15771827" y="4318060"/>
            <a:ext cx="2974946" cy="2997427"/>
          </a:xfrm>
          <a:custGeom>
            <a:avLst/>
            <a:gdLst/>
            <a:ahLst/>
            <a:cxnLst/>
            <a:rect l="l" t="t" r="r" b="b"/>
            <a:pathLst>
              <a:path w="2974946" h="2997427">
                <a:moveTo>
                  <a:pt x="0" y="0"/>
                </a:moveTo>
                <a:lnTo>
                  <a:pt x="2974946" y="0"/>
                </a:lnTo>
                <a:lnTo>
                  <a:pt x="2974946" y="2997426"/>
                </a:lnTo>
                <a:lnTo>
                  <a:pt x="0" y="29974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07012" y="8207963"/>
            <a:ext cx="4270288" cy="2530146"/>
          </a:xfrm>
          <a:custGeom>
            <a:avLst/>
            <a:gdLst/>
            <a:ahLst/>
            <a:cxnLst/>
            <a:rect l="l" t="t" r="r" b="b"/>
            <a:pathLst>
              <a:path w="4270288" h="2530146">
                <a:moveTo>
                  <a:pt x="0" y="0"/>
                </a:moveTo>
                <a:lnTo>
                  <a:pt x="4270289" y="0"/>
                </a:lnTo>
                <a:lnTo>
                  <a:pt x="4270289" y="2530146"/>
                </a:lnTo>
                <a:lnTo>
                  <a:pt x="0" y="25301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716094">
            <a:off x="9568814" y="-774029"/>
            <a:ext cx="4145024" cy="2787529"/>
          </a:xfrm>
          <a:custGeom>
            <a:avLst/>
            <a:gdLst/>
            <a:ahLst/>
            <a:cxnLst/>
            <a:rect l="l" t="t" r="r" b="b"/>
            <a:pathLst>
              <a:path w="4145024" h="2787529">
                <a:moveTo>
                  <a:pt x="0" y="0"/>
                </a:moveTo>
                <a:lnTo>
                  <a:pt x="4145024" y="0"/>
                </a:lnTo>
                <a:lnTo>
                  <a:pt x="4145024" y="2787529"/>
                </a:lnTo>
                <a:lnTo>
                  <a:pt x="0" y="2787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08407">
            <a:off x="14562477" y="-526528"/>
            <a:ext cx="4258558" cy="3811409"/>
          </a:xfrm>
          <a:custGeom>
            <a:avLst/>
            <a:gdLst/>
            <a:ahLst/>
            <a:cxnLst/>
            <a:rect l="l" t="t" r="r" b="b"/>
            <a:pathLst>
              <a:path w="4258558" h="3811409">
                <a:moveTo>
                  <a:pt x="0" y="0"/>
                </a:moveTo>
                <a:lnTo>
                  <a:pt x="4258558" y="0"/>
                </a:lnTo>
                <a:lnTo>
                  <a:pt x="4258558" y="3811409"/>
                </a:lnTo>
                <a:lnTo>
                  <a:pt x="0" y="38114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791" y="133571"/>
            <a:ext cx="5075070" cy="5970671"/>
          </a:xfrm>
          <a:custGeom>
            <a:avLst/>
            <a:gdLst/>
            <a:ahLst/>
            <a:cxnLst/>
            <a:rect l="l" t="t" r="r" b="b"/>
            <a:pathLst>
              <a:path w="5075070" h="5970671">
                <a:moveTo>
                  <a:pt x="0" y="0"/>
                </a:moveTo>
                <a:lnTo>
                  <a:pt x="5075071" y="0"/>
                </a:lnTo>
                <a:lnTo>
                  <a:pt x="50750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612686"/>
            <a:ext cx="3727879" cy="4645614"/>
            <a:chOff x="0" y="0"/>
            <a:chExt cx="981828" cy="1223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1828" cy="1223536"/>
            </a:xfrm>
            <a:custGeom>
              <a:avLst/>
              <a:gdLst/>
              <a:ahLst/>
              <a:cxnLst/>
              <a:rect l="l" t="t" r="r" b="b"/>
              <a:pathLst>
                <a:path w="981828" h="1223536">
                  <a:moveTo>
                    <a:pt x="78917" y="0"/>
                  </a:moveTo>
                  <a:lnTo>
                    <a:pt x="902911" y="0"/>
                  </a:lnTo>
                  <a:cubicBezTo>
                    <a:pt x="946496" y="0"/>
                    <a:pt x="981828" y="35332"/>
                    <a:pt x="981828" y="78917"/>
                  </a:cubicBezTo>
                  <a:lnTo>
                    <a:pt x="981828" y="1144619"/>
                  </a:lnTo>
                  <a:cubicBezTo>
                    <a:pt x="981828" y="1188204"/>
                    <a:pt x="946496" y="1223536"/>
                    <a:pt x="902911" y="1223536"/>
                  </a:cubicBezTo>
                  <a:lnTo>
                    <a:pt x="78917" y="1223536"/>
                  </a:lnTo>
                  <a:cubicBezTo>
                    <a:pt x="57987" y="1223536"/>
                    <a:pt x="37914" y="1215222"/>
                    <a:pt x="23114" y="1200422"/>
                  </a:cubicBezTo>
                  <a:cubicBezTo>
                    <a:pt x="8314" y="1185622"/>
                    <a:pt x="0" y="1165549"/>
                    <a:pt x="0" y="1144619"/>
                  </a:cubicBezTo>
                  <a:lnTo>
                    <a:pt x="0" y="78917"/>
                  </a:lnTo>
                  <a:cubicBezTo>
                    <a:pt x="0" y="57987"/>
                    <a:pt x="8314" y="37914"/>
                    <a:pt x="23114" y="23114"/>
                  </a:cubicBezTo>
                  <a:cubicBezTo>
                    <a:pt x="37914" y="8314"/>
                    <a:pt x="57987" y="0"/>
                    <a:pt x="789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981828" cy="135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14148" y="7176731"/>
            <a:ext cx="2956984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3499" spc="8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AUTOAGRESIVNOST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13279"/>
            <a:ext cx="15052717" cy="168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1"/>
              </a:lnSpc>
            </a:pPr>
            <a:r>
              <a:rPr lang="en-US" sz="880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KAKO NAM DJECA POKAZUJU DA NISU DOBRO?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14148" y="4895691"/>
            <a:ext cx="2956984" cy="85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POVLAČENJE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173122" y="4612686"/>
            <a:ext cx="3727879" cy="4645614"/>
            <a:chOff x="0" y="0"/>
            <a:chExt cx="981828" cy="12235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1828" cy="1223536"/>
            </a:xfrm>
            <a:custGeom>
              <a:avLst/>
              <a:gdLst/>
              <a:ahLst/>
              <a:cxnLst/>
              <a:rect l="l" t="t" r="r" b="b"/>
              <a:pathLst>
                <a:path w="981828" h="1223536">
                  <a:moveTo>
                    <a:pt x="78917" y="0"/>
                  </a:moveTo>
                  <a:lnTo>
                    <a:pt x="902911" y="0"/>
                  </a:lnTo>
                  <a:cubicBezTo>
                    <a:pt x="946496" y="0"/>
                    <a:pt x="981828" y="35332"/>
                    <a:pt x="981828" y="78917"/>
                  </a:cubicBezTo>
                  <a:lnTo>
                    <a:pt x="981828" y="1144619"/>
                  </a:lnTo>
                  <a:cubicBezTo>
                    <a:pt x="981828" y="1188204"/>
                    <a:pt x="946496" y="1223536"/>
                    <a:pt x="902911" y="1223536"/>
                  </a:cubicBezTo>
                  <a:lnTo>
                    <a:pt x="78917" y="1223536"/>
                  </a:lnTo>
                  <a:cubicBezTo>
                    <a:pt x="57987" y="1223536"/>
                    <a:pt x="37914" y="1215222"/>
                    <a:pt x="23114" y="1200422"/>
                  </a:cubicBezTo>
                  <a:cubicBezTo>
                    <a:pt x="8314" y="1185622"/>
                    <a:pt x="0" y="1165549"/>
                    <a:pt x="0" y="1144619"/>
                  </a:cubicBezTo>
                  <a:lnTo>
                    <a:pt x="0" y="78917"/>
                  </a:lnTo>
                  <a:cubicBezTo>
                    <a:pt x="0" y="57987"/>
                    <a:pt x="8314" y="37914"/>
                    <a:pt x="23114" y="23114"/>
                  </a:cubicBezTo>
                  <a:cubicBezTo>
                    <a:pt x="37914" y="8314"/>
                    <a:pt x="57987" y="0"/>
                    <a:pt x="789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33350"/>
              <a:ext cx="981828" cy="135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58570" y="6933844"/>
            <a:ext cx="2956984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</a:pPr>
            <a:r>
              <a:rPr lang="en-US" sz="4099" spc="98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NERESPONZIVNOST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00588" y="4895691"/>
            <a:ext cx="3600414" cy="85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UMRTVLJENOST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386998" y="4612686"/>
            <a:ext cx="3727879" cy="4645614"/>
            <a:chOff x="0" y="0"/>
            <a:chExt cx="981828" cy="12235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1828" cy="1223536"/>
            </a:xfrm>
            <a:custGeom>
              <a:avLst/>
              <a:gdLst/>
              <a:ahLst/>
              <a:cxnLst/>
              <a:rect l="l" t="t" r="r" b="b"/>
              <a:pathLst>
                <a:path w="981828" h="1223536">
                  <a:moveTo>
                    <a:pt x="78917" y="0"/>
                  </a:moveTo>
                  <a:lnTo>
                    <a:pt x="902911" y="0"/>
                  </a:lnTo>
                  <a:cubicBezTo>
                    <a:pt x="946496" y="0"/>
                    <a:pt x="981828" y="35332"/>
                    <a:pt x="981828" y="78917"/>
                  </a:cubicBezTo>
                  <a:lnTo>
                    <a:pt x="981828" y="1144619"/>
                  </a:lnTo>
                  <a:cubicBezTo>
                    <a:pt x="981828" y="1188204"/>
                    <a:pt x="946496" y="1223536"/>
                    <a:pt x="902911" y="1223536"/>
                  </a:cubicBezTo>
                  <a:lnTo>
                    <a:pt x="78917" y="1223536"/>
                  </a:lnTo>
                  <a:cubicBezTo>
                    <a:pt x="57987" y="1223536"/>
                    <a:pt x="37914" y="1215222"/>
                    <a:pt x="23114" y="1200422"/>
                  </a:cubicBezTo>
                  <a:cubicBezTo>
                    <a:pt x="8314" y="1185622"/>
                    <a:pt x="0" y="1165549"/>
                    <a:pt x="0" y="1144619"/>
                  </a:cubicBezTo>
                  <a:lnTo>
                    <a:pt x="0" y="78917"/>
                  </a:lnTo>
                  <a:cubicBezTo>
                    <a:pt x="0" y="57987"/>
                    <a:pt x="8314" y="37914"/>
                    <a:pt x="23114" y="23114"/>
                  </a:cubicBezTo>
                  <a:cubicBezTo>
                    <a:pt x="37914" y="8314"/>
                    <a:pt x="57987" y="0"/>
                    <a:pt x="789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33350"/>
              <a:ext cx="981828" cy="135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772446" y="6933844"/>
            <a:ext cx="2956984" cy="786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4899" spc="11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POBUĐENOST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72446" y="4895691"/>
            <a:ext cx="2956984" cy="159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AGRESIVNOST</a:t>
            </a:r>
          </a:p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AGITIRANOST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531421" y="4612686"/>
            <a:ext cx="3727879" cy="4645614"/>
            <a:chOff x="0" y="0"/>
            <a:chExt cx="981828" cy="122353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81828" cy="1223536"/>
            </a:xfrm>
            <a:custGeom>
              <a:avLst/>
              <a:gdLst/>
              <a:ahLst/>
              <a:cxnLst/>
              <a:rect l="l" t="t" r="r" b="b"/>
              <a:pathLst>
                <a:path w="981828" h="1223536">
                  <a:moveTo>
                    <a:pt x="78917" y="0"/>
                  </a:moveTo>
                  <a:lnTo>
                    <a:pt x="902911" y="0"/>
                  </a:lnTo>
                  <a:cubicBezTo>
                    <a:pt x="946496" y="0"/>
                    <a:pt x="981828" y="35332"/>
                    <a:pt x="981828" y="78917"/>
                  </a:cubicBezTo>
                  <a:lnTo>
                    <a:pt x="981828" y="1144619"/>
                  </a:lnTo>
                  <a:cubicBezTo>
                    <a:pt x="981828" y="1188204"/>
                    <a:pt x="946496" y="1223536"/>
                    <a:pt x="902911" y="1223536"/>
                  </a:cubicBezTo>
                  <a:lnTo>
                    <a:pt x="78917" y="1223536"/>
                  </a:lnTo>
                  <a:cubicBezTo>
                    <a:pt x="57987" y="1223536"/>
                    <a:pt x="37914" y="1215222"/>
                    <a:pt x="23114" y="1200422"/>
                  </a:cubicBezTo>
                  <a:cubicBezTo>
                    <a:pt x="8314" y="1185622"/>
                    <a:pt x="0" y="1165549"/>
                    <a:pt x="0" y="1144619"/>
                  </a:cubicBezTo>
                  <a:lnTo>
                    <a:pt x="0" y="78917"/>
                  </a:lnTo>
                  <a:cubicBezTo>
                    <a:pt x="0" y="57987"/>
                    <a:pt x="8314" y="37914"/>
                    <a:pt x="23114" y="23114"/>
                  </a:cubicBezTo>
                  <a:cubicBezTo>
                    <a:pt x="37914" y="8314"/>
                    <a:pt x="57987" y="0"/>
                    <a:pt x="789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133350"/>
              <a:ext cx="981828" cy="135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916868" y="6933844"/>
            <a:ext cx="2956984" cy="154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3499" spc="8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NEMIR</a:t>
            </a:r>
          </a:p>
          <a:p>
            <a:pPr algn="ctr">
              <a:lnSpc>
                <a:spcPts val="3849"/>
              </a:lnSpc>
            </a:pPr>
            <a:r>
              <a:rPr lang="en-US" sz="3499" spc="8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NAPETOST</a:t>
            </a:r>
          </a:p>
          <a:p>
            <a:pPr algn="ctr">
              <a:lnSpc>
                <a:spcPts val="3849"/>
              </a:lnSpc>
            </a:pPr>
            <a:r>
              <a:rPr lang="en-US" sz="3499" spc="8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RAZDRAŽLJIVOST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767568" y="4895691"/>
            <a:ext cx="3376013" cy="97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1"/>
              </a:lnSpc>
            </a:pPr>
            <a:r>
              <a:rPr lang="en-US" sz="6047" spc="145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IMPULZIVNOST</a:t>
            </a:r>
          </a:p>
        </p:txBody>
      </p:sp>
      <p:sp>
        <p:nvSpPr>
          <p:cNvPr id="24" name="Freeform 24"/>
          <p:cNvSpPr/>
          <p:nvPr/>
        </p:nvSpPr>
        <p:spPr>
          <a:xfrm>
            <a:off x="1433644" y="6582250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4" y="0"/>
                </a:lnTo>
                <a:lnTo>
                  <a:pt x="2956984" y="306787"/>
                </a:lnTo>
                <a:lnTo>
                  <a:pt x="0" y="306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772446" y="6582250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4" y="0"/>
                </a:lnTo>
                <a:lnTo>
                  <a:pt x="2956984" y="306787"/>
                </a:lnTo>
                <a:lnTo>
                  <a:pt x="0" y="30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916868" y="6582250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4" y="0"/>
                </a:lnTo>
                <a:lnTo>
                  <a:pt x="2956984" y="306787"/>
                </a:lnTo>
                <a:lnTo>
                  <a:pt x="0" y="3067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710970" y="6582250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4" y="0"/>
                </a:lnTo>
                <a:lnTo>
                  <a:pt x="2956984" y="306787"/>
                </a:lnTo>
                <a:lnTo>
                  <a:pt x="0" y="3067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211493" y="2584979"/>
            <a:ext cx="1955939" cy="1694332"/>
          </a:xfrm>
          <a:custGeom>
            <a:avLst/>
            <a:gdLst/>
            <a:ahLst/>
            <a:cxnLst/>
            <a:rect l="l" t="t" r="r" b="b"/>
            <a:pathLst>
              <a:path w="1955939" h="1694332">
                <a:moveTo>
                  <a:pt x="0" y="0"/>
                </a:moveTo>
                <a:lnTo>
                  <a:pt x="1955939" y="0"/>
                </a:lnTo>
                <a:lnTo>
                  <a:pt x="1955939" y="1694332"/>
                </a:lnTo>
                <a:lnTo>
                  <a:pt x="0" y="1694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522375" y="2584979"/>
            <a:ext cx="1457126" cy="1694332"/>
          </a:xfrm>
          <a:custGeom>
            <a:avLst/>
            <a:gdLst/>
            <a:ahLst/>
            <a:cxnLst/>
            <a:rect l="l" t="t" r="r" b="b"/>
            <a:pathLst>
              <a:path w="1457126" h="1694332">
                <a:moveTo>
                  <a:pt x="0" y="0"/>
                </a:moveTo>
                <a:lnTo>
                  <a:pt x="1457126" y="0"/>
                </a:lnTo>
                <a:lnTo>
                  <a:pt x="1457126" y="1694332"/>
                </a:lnTo>
                <a:lnTo>
                  <a:pt x="0" y="1694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448806" y="2584979"/>
            <a:ext cx="1893109" cy="1694332"/>
          </a:xfrm>
          <a:custGeom>
            <a:avLst/>
            <a:gdLst/>
            <a:ahLst/>
            <a:cxnLst/>
            <a:rect l="l" t="t" r="r" b="b"/>
            <a:pathLst>
              <a:path w="1893109" h="1694332">
                <a:moveTo>
                  <a:pt x="0" y="0"/>
                </a:moveTo>
                <a:lnTo>
                  <a:pt x="1893109" y="0"/>
                </a:lnTo>
                <a:lnTo>
                  <a:pt x="1893109" y="1694332"/>
                </a:lnTo>
                <a:lnTo>
                  <a:pt x="0" y="16943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104775" y="2584979"/>
            <a:ext cx="1575729" cy="1694332"/>
          </a:xfrm>
          <a:custGeom>
            <a:avLst/>
            <a:gdLst/>
            <a:ahLst/>
            <a:cxnLst/>
            <a:rect l="l" t="t" r="r" b="b"/>
            <a:pathLst>
              <a:path w="1575729" h="1694332">
                <a:moveTo>
                  <a:pt x="0" y="0"/>
                </a:moveTo>
                <a:lnTo>
                  <a:pt x="1575729" y="0"/>
                </a:lnTo>
                <a:lnTo>
                  <a:pt x="1575729" y="1694332"/>
                </a:lnTo>
                <a:lnTo>
                  <a:pt x="0" y="16943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94991" y="1404937"/>
            <a:ext cx="11093009" cy="724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1"/>
              </a:lnSpc>
            </a:pPr>
            <a:r>
              <a:rPr lang="en-US" sz="4284" spc="102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NAČIN NA KOJI NAM ONI POKAZUJU KAKO SE OSJEĆAJU.</a:t>
            </a:r>
          </a:p>
          <a:p>
            <a:pPr algn="l">
              <a:lnSpc>
                <a:spcPts val="5141"/>
              </a:lnSpc>
            </a:pPr>
            <a:endParaRPr lang="en-US" sz="4284" spc="102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5141"/>
              </a:lnSpc>
            </a:pPr>
            <a:r>
              <a:rPr lang="en-US" sz="4284" spc="102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DJECA SVOJIM PONAŠANJEM ŠALJU PORUKE.</a:t>
            </a:r>
          </a:p>
          <a:p>
            <a:pPr algn="l">
              <a:lnSpc>
                <a:spcPts val="5141"/>
              </a:lnSpc>
            </a:pPr>
            <a:endParaRPr lang="en-US" sz="4284" spc="102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5141"/>
              </a:lnSpc>
            </a:pPr>
            <a:r>
              <a:rPr lang="en-US" sz="4284" spc="102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 LOŠE PONAŠANJE                           OSJEĆA SE LOŠE.</a:t>
            </a:r>
          </a:p>
          <a:p>
            <a:pPr algn="l">
              <a:lnSpc>
                <a:spcPts val="5141"/>
              </a:lnSpc>
            </a:pPr>
            <a:endParaRPr lang="en-US" sz="4284" spc="102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5141"/>
              </a:lnSpc>
            </a:pPr>
            <a:r>
              <a:rPr lang="en-US" sz="4284" spc="102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“JOŠ NISAM SRELA ZADOVOLJNO I SRETNO DIJETE KOJE SE JE NEPRIMJERENO PONAŠALO.”</a:t>
            </a:r>
          </a:p>
          <a:p>
            <a:pPr algn="l">
              <a:lnSpc>
                <a:spcPts val="5141"/>
              </a:lnSpc>
            </a:pPr>
            <a:endParaRPr lang="en-US" sz="4284" spc="102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marL="0" lvl="0" indent="0" algn="l">
              <a:lnSpc>
                <a:spcPts val="5141"/>
              </a:lnSpc>
            </a:pPr>
            <a:r>
              <a:rPr lang="en-US" sz="4284" spc="102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OSJEĆAJI: LJUTNJA/TUGA/PONIŽENJE/SRAM/KRIVNJA/BESPOMOĆNOST...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8089" y="3743805"/>
            <a:ext cx="6306901" cy="307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009"/>
              </a:lnSpc>
            </a:pPr>
            <a:r>
              <a:rPr lang="en-US" sz="1100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JEZIK DJECE JE PONAŠANJE....</a:t>
            </a:r>
          </a:p>
        </p:txBody>
      </p:sp>
      <p:sp>
        <p:nvSpPr>
          <p:cNvPr id="5" name="Freeform 5"/>
          <p:cNvSpPr/>
          <p:nvPr/>
        </p:nvSpPr>
        <p:spPr>
          <a:xfrm rot="2198705">
            <a:off x="2101323" y="-130050"/>
            <a:ext cx="4441778" cy="2520709"/>
          </a:xfrm>
          <a:custGeom>
            <a:avLst/>
            <a:gdLst/>
            <a:ahLst/>
            <a:cxnLst/>
            <a:rect l="l" t="t" r="r" b="b"/>
            <a:pathLst>
              <a:path w="4441778" h="2520709">
                <a:moveTo>
                  <a:pt x="0" y="0"/>
                </a:moveTo>
                <a:lnTo>
                  <a:pt x="4441779" y="0"/>
                </a:lnTo>
                <a:lnTo>
                  <a:pt x="4441779" y="2520709"/>
                </a:lnTo>
                <a:lnTo>
                  <a:pt x="0" y="2520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37816">
            <a:off x="-752207" y="1552999"/>
            <a:ext cx="2816435" cy="2520709"/>
          </a:xfrm>
          <a:custGeom>
            <a:avLst/>
            <a:gdLst/>
            <a:ahLst/>
            <a:cxnLst/>
            <a:rect l="l" t="t" r="r" b="b"/>
            <a:pathLst>
              <a:path w="2816435" h="2520709">
                <a:moveTo>
                  <a:pt x="0" y="0"/>
                </a:moveTo>
                <a:lnTo>
                  <a:pt x="2816435" y="0"/>
                </a:lnTo>
                <a:lnTo>
                  <a:pt x="2816435" y="2520709"/>
                </a:lnTo>
                <a:lnTo>
                  <a:pt x="0" y="25207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16259">
            <a:off x="3837794" y="7050794"/>
            <a:ext cx="2816435" cy="2520709"/>
          </a:xfrm>
          <a:custGeom>
            <a:avLst/>
            <a:gdLst/>
            <a:ahLst/>
            <a:cxnLst/>
            <a:rect l="l" t="t" r="r" b="b"/>
            <a:pathLst>
              <a:path w="2816435" h="2520709">
                <a:moveTo>
                  <a:pt x="0" y="0"/>
                </a:moveTo>
                <a:lnTo>
                  <a:pt x="2816435" y="0"/>
                </a:lnTo>
                <a:lnTo>
                  <a:pt x="2816435" y="2520709"/>
                </a:lnTo>
                <a:lnTo>
                  <a:pt x="0" y="25207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320662">
            <a:off x="-1106690" y="7931391"/>
            <a:ext cx="4441778" cy="2520709"/>
          </a:xfrm>
          <a:custGeom>
            <a:avLst/>
            <a:gdLst/>
            <a:ahLst/>
            <a:cxnLst/>
            <a:rect l="l" t="t" r="r" b="b"/>
            <a:pathLst>
              <a:path w="4441778" h="2520709">
                <a:moveTo>
                  <a:pt x="0" y="0"/>
                </a:moveTo>
                <a:lnTo>
                  <a:pt x="4441779" y="0"/>
                </a:lnTo>
                <a:lnTo>
                  <a:pt x="4441779" y="2520709"/>
                </a:lnTo>
                <a:lnTo>
                  <a:pt x="0" y="2520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325885" y="3467100"/>
            <a:ext cx="3086100" cy="1881168"/>
            <a:chOff x="0" y="0"/>
            <a:chExt cx="812800" cy="4954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95452"/>
            </a:xfrm>
            <a:custGeom>
              <a:avLst/>
              <a:gdLst/>
              <a:ahLst/>
              <a:cxnLst/>
              <a:rect l="l" t="t" r="r" b="b"/>
              <a:pathLst>
                <a:path w="812800" h="495452">
                  <a:moveTo>
                    <a:pt x="812800" y="247726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292252"/>
                  </a:lnTo>
                  <a:lnTo>
                    <a:pt x="406400" y="292252"/>
                  </a:lnTo>
                  <a:lnTo>
                    <a:pt x="406400" y="495452"/>
                  </a:lnTo>
                  <a:lnTo>
                    <a:pt x="812800" y="247726"/>
                  </a:lnTo>
                  <a:close/>
                </a:path>
              </a:pathLst>
            </a:custGeom>
            <a:solidFill>
              <a:srgbClr val="85D9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65100"/>
              <a:ext cx="711200" cy="127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9095" y="2490050"/>
            <a:ext cx="148698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</a:pPr>
            <a:r>
              <a:rPr lang="en-US" sz="3999" spc="95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(DAN SIEGEL... 4B)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61636" y="3757688"/>
            <a:ext cx="5006192" cy="2525312"/>
            <a:chOff x="0" y="0"/>
            <a:chExt cx="1318503" cy="6651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8503" cy="665103"/>
            </a:xfrm>
            <a:custGeom>
              <a:avLst/>
              <a:gdLst/>
              <a:ahLst/>
              <a:cxnLst/>
              <a:rect l="l" t="t" r="r" b="b"/>
              <a:pathLst>
                <a:path w="1318503" h="665103">
                  <a:moveTo>
                    <a:pt x="58766" y="0"/>
                  </a:moveTo>
                  <a:lnTo>
                    <a:pt x="1259737" y="0"/>
                  </a:lnTo>
                  <a:cubicBezTo>
                    <a:pt x="1292193" y="0"/>
                    <a:pt x="1318503" y="26310"/>
                    <a:pt x="1318503" y="58766"/>
                  </a:cubicBezTo>
                  <a:lnTo>
                    <a:pt x="1318503" y="606337"/>
                  </a:lnTo>
                  <a:cubicBezTo>
                    <a:pt x="1318503" y="638792"/>
                    <a:pt x="1292193" y="665103"/>
                    <a:pt x="1259737" y="665103"/>
                  </a:cubicBezTo>
                  <a:lnTo>
                    <a:pt x="58766" y="665103"/>
                  </a:lnTo>
                  <a:cubicBezTo>
                    <a:pt x="26310" y="665103"/>
                    <a:pt x="0" y="638792"/>
                    <a:pt x="0" y="606337"/>
                  </a:cubicBezTo>
                  <a:lnTo>
                    <a:pt x="0" y="58766"/>
                  </a:lnTo>
                  <a:cubicBezTo>
                    <a:pt x="0" y="26310"/>
                    <a:pt x="26310" y="0"/>
                    <a:pt x="587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1318503" cy="798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27205" y="3757688"/>
            <a:ext cx="5006192" cy="2525312"/>
            <a:chOff x="0" y="0"/>
            <a:chExt cx="1318503" cy="6651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8503" cy="665103"/>
            </a:xfrm>
            <a:custGeom>
              <a:avLst/>
              <a:gdLst/>
              <a:ahLst/>
              <a:cxnLst/>
              <a:rect l="l" t="t" r="r" b="b"/>
              <a:pathLst>
                <a:path w="1318503" h="665103">
                  <a:moveTo>
                    <a:pt x="58766" y="0"/>
                  </a:moveTo>
                  <a:lnTo>
                    <a:pt x="1259737" y="0"/>
                  </a:lnTo>
                  <a:cubicBezTo>
                    <a:pt x="1292193" y="0"/>
                    <a:pt x="1318503" y="26310"/>
                    <a:pt x="1318503" y="58766"/>
                  </a:cubicBezTo>
                  <a:lnTo>
                    <a:pt x="1318503" y="606337"/>
                  </a:lnTo>
                  <a:cubicBezTo>
                    <a:pt x="1318503" y="638792"/>
                    <a:pt x="1292193" y="665103"/>
                    <a:pt x="1259737" y="665103"/>
                  </a:cubicBezTo>
                  <a:lnTo>
                    <a:pt x="58766" y="665103"/>
                  </a:lnTo>
                  <a:cubicBezTo>
                    <a:pt x="26310" y="665103"/>
                    <a:pt x="0" y="638792"/>
                    <a:pt x="0" y="606337"/>
                  </a:cubicBezTo>
                  <a:lnTo>
                    <a:pt x="0" y="58766"/>
                  </a:lnTo>
                  <a:cubicBezTo>
                    <a:pt x="0" y="26310"/>
                    <a:pt x="26310" y="0"/>
                    <a:pt x="587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33350"/>
              <a:ext cx="1318503" cy="798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1636" y="6732988"/>
            <a:ext cx="5006192" cy="2525312"/>
            <a:chOff x="0" y="0"/>
            <a:chExt cx="1318503" cy="6651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18503" cy="665103"/>
            </a:xfrm>
            <a:custGeom>
              <a:avLst/>
              <a:gdLst/>
              <a:ahLst/>
              <a:cxnLst/>
              <a:rect l="l" t="t" r="r" b="b"/>
              <a:pathLst>
                <a:path w="1318503" h="665103">
                  <a:moveTo>
                    <a:pt x="58766" y="0"/>
                  </a:moveTo>
                  <a:lnTo>
                    <a:pt x="1259737" y="0"/>
                  </a:lnTo>
                  <a:cubicBezTo>
                    <a:pt x="1292193" y="0"/>
                    <a:pt x="1318503" y="26310"/>
                    <a:pt x="1318503" y="58766"/>
                  </a:cubicBezTo>
                  <a:lnTo>
                    <a:pt x="1318503" y="606337"/>
                  </a:lnTo>
                  <a:cubicBezTo>
                    <a:pt x="1318503" y="638792"/>
                    <a:pt x="1292193" y="665103"/>
                    <a:pt x="1259737" y="665103"/>
                  </a:cubicBezTo>
                  <a:lnTo>
                    <a:pt x="58766" y="665103"/>
                  </a:lnTo>
                  <a:cubicBezTo>
                    <a:pt x="26310" y="665103"/>
                    <a:pt x="0" y="638792"/>
                    <a:pt x="0" y="606337"/>
                  </a:cubicBezTo>
                  <a:lnTo>
                    <a:pt x="0" y="58766"/>
                  </a:lnTo>
                  <a:cubicBezTo>
                    <a:pt x="0" y="26310"/>
                    <a:pt x="26310" y="0"/>
                    <a:pt x="587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33350"/>
              <a:ext cx="1318503" cy="798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27205" y="6732988"/>
            <a:ext cx="5006192" cy="2525312"/>
            <a:chOff x="0" y="0"/>
            <a:chExt cx="1318503" cy="6651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18503" cy="665103"/>
            </a:xfrm>
            <a:custGeom>
              <a:avLst/>
              <a:gdLst/>
              <a:ahLst/>
              <a:cxnLst/>
              <a:rect l="l" t="t" r="r" b="b"/>
              <a:pathLst>
                <a:path w="1318503" h="665103">
                  <a:moveTo>
                    <a:pt x="58766" y="0"/>
                  </a:moveTo>
                  <a:lnTo>
                    <a:pt x="1259737" y="0"/>
                  </a:lnTo>
                  <a:cubicBezTo>
                    <a:pt x="1292193" y="0"/>
                    <a:pt x="1318503" y="26310"/>
                    <a:pt x="1318503" y="58766"/>
                  </a:cubicBezTo>
                  <a:lnTo>
                    <a:pt x="1318503" y="606337"/>
                  </a:lnTo>
                  <a:cubicBezTo>
                    <a:pt x="1318503" y="638792"/>
                    <a:pt x="1292193" y="665103"/>
                    <a:pt x="1259737" y="665103"/>
                  </a:cubicBezTo>
                  <a:lnTo>
                    <a:pt x="58766" y="665103"/>
                  </a:lnTo>
                  <a:cubicBezTo>
                    <a:pt x="26310" y="665103"/>
                    <a:pt x="0" y="638792"/>
                    <a:pt x="0" y="606337"/>
                  </a:cubicBezTo>
                  <a:lnTo>
                    <a:pt x="0" y="58766"/>
                  </a:lnTo>
                  <a:cubicBezTo>
                    <a:pt x="0" y="26310"/>
                    <a:pt x="26310" y="0"/>
                    <a:pt x="587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ysDot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33350"/>
              <a:ext cx="1318503" cy="798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61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648235">
            <a:off x="-117083" y="402838"/>
            <a:ext cx="2357438" cy="2534879"/>
          </a:xfrm>
          <a:custGeom>
            <a:avLst/>
            <a:gdLst/>
            <a:ahLst/>
            <a:cxnLst/>
            <a:rect l="l" t="t" r="r" b="b"/>
            <a:pathLst>
              <a:path w="2357438" h="2534879">
                <a:moveTo>
                  <a:pt x="0" y="0"/>
                </a:moveTo>
                <a:lnTo>
                  <a:pt x="2357437" y="0"/>
                </a:lnTo>
                <a:lnTo>
                  <a:pt x="2357437" y="2534879"/>
                </a:lnTo>
                <a:lnTo>
                  <a:pt x="0" y="253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270068">
            <a:off x="3129881" y="466353"/>
            <a:ext cx="1574441" cy="2390043"/>
          </a:xfrm>
          <a:custGeom>
            <a:avLst/>
            <a:gdLst/>
            <a:ahLst/>
            <a:cxnLst/>
            <a:rect l="l" t="t" r="r" b="b"/>
            <a:pathLst>
              <a:path w="1574441" h="2390043">
                <a:moveTo>
                  <a:pt x="0" y="0"/>
                </a:moveTo>
                <a:lnTo>
                  <a:pt x="1574441" y="0"/>
                </a:lnTo>
                <a:lnTo>
                  <a:pt x="1574441" y="2390043"/>
                </a:lnTo>
                <a:lnTo>
                  <a:pt x="0" y="2390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51694">
            <a:off x="12979670" y="-387155"/>
            <a:ext cx="1631772" cy="2831709"/>
          </a:xfrm>
          <a:custGeom>
            <a:avLst/>
            <a:gdLst/>
            <a:ahLst/>
            <a:cxnLst/>
            <a:rect l="l" t="t" r="r" b="b"/>
            <a:pathLst>
              <a:path w="1631772" h="2831709">
                <a:moveTo>
                  <a:pt x="0" y="0"/>
                </a:moveTo>
                <a:lnTo>
                  <a:pt x="1631773" y="0"/>
                </a:lnTo>
                <a:lnTo>
                  <a:pt x="1631773" y="2831710"/>
                </a:lnTo>
                <a:lnTo>
                  <a:pt x="0" y="2831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362916">
            <a:off x="15418753" y="746975"/>
            <a:ext cx="2555367" cy="2213587"/>
          </a:xfrm>
          <a:custGeom>
            <a:avLst/>
            <a:gdLst/>
            <a:ahLst/>
            <a:cxnLst/>
            <a:rect l="l" t="t" r="r" b="b"/>
            <a:pathLst>
              <a:path w="2555367" h="2213587">
                <a:moveTo>
                  <a:pt x="0" y="0"/>
                </a:moveTo>
                <a:lnTo>
                  <a:pt x="2555367" y="0"/>
                </a:lnTo>
                <a:lnTo>
                  <a:pt x="2555367" y="2213587"/>
                </a:lnTo>
                <a:lnTo>
                  <a:pt x="0" y="22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766872" y="3368094"/>
            <a:ext cx="6356958" cy="5652672"/>
          </a:xfrm>
          <a:custGeom>
            <a:avLst/>
            <a:gdLst/>
            <a:ahLst/>
            <a:cxnLst/>
            <a:rect l="l" t="t" r="r" b="b"/>
            <a:pathLst>
              <a:path w="6356958" h="5652672">
                <a:moveTo>
                  <a:pt x="0" y="0"/>
                </a:moveTo>
                <a:lnTo>
                  <a:pt x="6356958" y="0"/>
                </a:lnTo>
                <a:lnTo>
                  <a:pt x="6356958" y="5652672"/>
                </a:lnTo>
                <a:lnTo>
                  <a:pt x="0" y="5652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2459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242504" y="270725"/>
            <a:ext cx="5802992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POTREBE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57435" y="4196114"/>
            <a:ext cx="3814593" cy="159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85D9FD"/>
                </a:solidFill>
                <a:latin typeface="Ballpoint"/>
                <a:ea typeface="Ballpoint"/>
                <a:cs typeface="Ballpoint"/>
                <a:sym typeface="Ballpoint"/>
              </a:rPr>
              <a:t>“TO BE SEEN”</a:t>
            </a:r>
          </a:p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85D9FD"/>
                </a:solidFill>
                <a:latin typeface="Ballpoint"/>
                <a:ea typeface="Ballpoint"/>
                <a:cs typeface="Ballpoint"/>
                <a:sym typeface="Ballpoint"/>
              </a:rPr>
              <a:t>VIĐENO DIJETE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87660" y="4196114"/>
            <a:ext cx="4669158" cy="159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FFE680"/>
                </a:solidFill>
                <a:latin typeface="Ballpoint"/>
                <a:ea typeface="Ballpoint"/>
                <a:cs typeface="Ballpoint"/>
                <a:sym typeface="Ballpoint"/>
              </a:rPr>
              <a:t>“TO BEE SOOTHED”</a:t>
            </a:r>
          </a:p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FFE680"/>
                </a:solidFill>
                <a:latin typeface="Ballpoint"/>
                <a:ea typeface="Ballpoint"/>
                <a:cs typeface="Ballpoint"/>
                <a:sym typeface="Ballpoint"/>
              </a:rPr>
              <a:t>SPOKOJNO DIJETE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5911" y="7140250"/>
            <a:ext cx="4507920" cy="159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FFB6DD"/>
                </a:solidFill>
                <a:latin typeface="Ballpoint"/>
                <a:ea typeface="Ballpoint"/>
                <a:cs typeface="Ballpoint"/>
                <a:sym typeface="Ballpoint"/>
              </a:rPr>
              <a:t>“TO BE SAFE”</a:t>
            </a:r>
          </a:p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FFB6DD"/>
                </a:solidFill>
                <a:latin typeface="Ballpoint"/>
                <a:ea typeface="Ballpoint"/>
                <a:cs typeface="Ballpoint"/>
                <a:sym typeface="Ballpoint"/>
              </a:rPr>
              <a:t>ZAŠTIĆENO DIJETE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23004" y="7171414"/>
            <a:ext cx="3814593" cy="159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9AD298"/>
                </a:solidFill>
                <a:latin typeface="Ballpoint"/>
                <a:ea typeface="Ballpoint"/>
                <a:cs typeface="Ballpoint"/>
                <a:sym typeface="Ballpoint"/>
              </a:rPr>
              <a:t>“TO BE SECURE”</a:t>
            </a:r>
          </a:p>
          <a:p>
            <a:pPr algn="ctr">
              <a:lnSpc>
                <a:spcPts val="5829"/>
              </a:lnSpc>
            </a:pPr>
            <a:r>
              <a:rPr lang="en-US" sz="5299" spc="127">
                <a:solidFill>
                  <a:srgbClr val="9AD298"/>
                </a:solidFill>
                <a:latin typeface="Ballpoint"/>
                <a:ea typeface="Ballpoint"/>
                <a:cs typeface="Ballpoint"/>
                <a:sym typeface="Ballpoint"/>
              </a:rPr>
              <a:t>SIGURNO DIJETE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87600" y="7081577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4" y="0"/>
                </a:lnTo>
                <a:lnTo>
                  <a:pt x="2956984" y="306787"/>
                </a:lnTo>
                <a:lnTo>
                  <a:pt x="0" y="306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5061" y="9104906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4" y="0"/>
                </a:lnTo>
                <a:lnTo>
                  <a:pt x="2956984" y="306788"/>
                </a:lnTo>
                <a:lnTo>
                  <a:pt x="0" y="306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41674" y="9411694"/>
            <a:ext cx="2956984" cy="306787"/>
          </a:xfrm>
          <a:custGeom>
            <a:avLst/>
            <a:gdLst/>
            <a:ahLst/>
            <a:cxnLst/>
            <a:rect l="l" t="t" r="r" b="b"/>
            <a:pathLst>
              <a:path w="2956984" h="306787">
                <a:moveTo>
                  <a:pt x="0" y="0"/>
                </a:moveTo>
                <a:lnTo>
                  <a:pt x="2956985" y="0"/>
                </a:lnTo>
                <a:lnTo>
                  <a:pt x="2956985" y="306787"/>
                </a:lnTo>
                <a:lnTo>
                  <a:pt x="0" y="3067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41674" y="-438498"/>
            <a:ext cx="1837483" cy="2370946"/>
          </a:xfrm>
          <a:custGeom>
            <a:avLst/>
            <a:gdLst/>
            <a:ahLst/>
            <a:cxnLst/>
            <a:rect l="l" t="t" r="r" b="b"/>
            <a:pathLst>
              <a:path w="1837483" h="2370946">
                <a:moveTo>
                  <a:pt x="0" y="0"/>
                </a:moveTo>
                <a:lnTo>
                  <a:pt x="1837484" y="0"/>
                </a:lnTo>
                <a:lnTo>
                  <a:pt x="1837484" y="2370946"/>
                </a:lnTo>
                <a:lnTo>
                  <a:pt x="0" y="237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44577">
            <a:off x="1433644" y="-500178"/>
            <a:ext cx="2191689" cy="2161553"/>
          </a:xfrm>
          <a:custGeom>
            <a:avLst/>
            <a:gdLst/>
            <a:ahLst/>
            <a:cxnLst/>
            <a:rect l="l" t="t" r="r" b="b"/>
            <a:pathLst>
              <a:path w="2191689" h="2161553">
                <a:moveTo>
                  <a:pt x="0" y="0"/>
                </a:moveTo>
                <a:lnTo>
                  <a:pt x="2191689" y="0"/>
                </a:lnTo>
                <a:lnTo>
                  <a:pt x="2191689" y="2161553"/>
                </a:lnTo>
                <a:lnTo>
                  <a:pt x="0" y="21615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710970" y="270725"/>
            <a:ext cx="7252334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PODRŠKA</a:t>
            </a:r>
          </a:p>
        </p:txBody>
      </p:sp>
      <p:sp>
        <p:nvSpPr>
          <p:cNvPr id="9" name="Freeform 9"/>
          <p:cNvSpPr/>
          <p:nvPr/>
        </p:nvSpPr>
        <p:spPr>
          <a:xfrm rot="2453647">
            <a:off x="11441183" y="348535"/>
            <a:ext cx="3044241" cy="1716191"/>
          </a:xfrm>
          <a:custGeom>
            <a:avLst/>
            <a:gdLst/>
            <a:ahLst/>
            <a:cxnLst/>
            <a:rect l="l" t="t" r="r" b="b"/>
            <a:pathLst>
              <a:path w="3044241" h="1716191">
                <a:moveTo>
                  <a:pt x="0" y="0"/>
                </a:moveTo>
                <a:lnTo>
                  <a:pt x="3044242" y="0"/>
                </a:lnTo>
                <a:lnTo>
                  <a:pt x="3044242" y="1716191"/>
                </a:lnTo>
                <a:lnTo>
                  <a:pt x="0" y="1716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96393">
            <a:off x="-290368" y="1389759"/>
            <a:ext cx="2150857" cy="1750260"/>
          </a:xfrm>
          <a:custGeom>
            <a:avLst/>
            <a:gdLst/>
            <a:ahLst/>
            <a:cxnLst/>
            <a:rect l="l" t="t" r="r" b="b"/>
            <a:pathLst>
              <a:path w="2150857" h="1750260">
                <a:moveTo>
                  <a:pt x="0" y="0"/>
                </a:moveTo>
                <a:lnTo>
                  <a:pt x="2150857" y="0"/>
                </a:lnTo>
                <a:lnTo>
                  <a:pt x="2150857" y="1750260"/>
                </a:lnTo>
                <a:lnTo>
                  <a:pt x="0" y="17502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545184">
            <a:off x="4157544" y="137785"/>
            <a:ext cx="2422322" cy="2658241"/>
          </a:xfrm>
          <a:custGeom>
            <a:avLst/>
            <a:gdLst/>
            <a:ahLst/>
            <a:cxnLst/>
            <a:rect l="l" t="t" r="r" b="b"/>
            <a:pathLst>
              <a:path w="2422322" h="2658241">
                <a:moveTo>
                  <a:pt x="0" y="0"/>
                </a:moveTo>
                <a:lnTo>
                  <a:pt x="2422322" y="0"/>
                </a:lnTo>
                <a:lnTo>
                  <a:pt x="2422322" y="2658242"/>
                </a:lnTo>
                <a:lnTo>
                  <a:pt x="0" y="26582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12974" y="920019"/>
            <a:ext cx="1932914" cy="2224937"/>
          </a:xfrm>
          <a:custGeom>
            <a:avLst/>
            <a:gdLst/>
            <a:ahLst/>
            <a:cxnLst/>
            <a:rect l="l" t="t" r="r" b="b"/>
            <a:pathLst>
              <a:path w="1932914" h="2224937">
                <a:moveTo>
                  <a:pt x="0" y="0"/>
                </a:moveTo>
                <a:lnTo>
                  <a:pt x="1932914" y="0"/>
                </a:lnTo>
                <a:lnTo>
                  <a:pt x="1932914" y="2224937"/>
                </a:lnTo>
                <a:lnTo>
                  <a:pt x="0" y="22249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68330" y="3164374"/>
            <a:ext cx="14951340" cy="62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5483" spc="13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PODRŽATI:</a:t>
            </a:r>
          </a:p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5483" spc="13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-DRŽATI, NOSITI DIO ILI SVU TEŽINU NEČEGA,</a:t>
            </a:r>
          </a:p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5483" spc="13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-DATI PRUŽITI POTPORU,</a:t>
            </a:r>
          </a:p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5483" spc="13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-BITI POSEBNO ZAINTERESIRAN ZA NEKOGA</a:t>
            </a:r>
          </a:p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5483" spc="13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 (Anić, 2007.)</a:t>
            </a:r>
          </a:p>
          <a:p>
            <a:pPr algn="ctr">
              <a:lnSpc>
                <a:spcPts val="6031"/>
              </a:lnSpc>
              <a:spcBef>
                <a:spcPct val="0"/>
              </a:spcBef>
            </a:pPr>
            <a:endParaRPr lang="en-US" sz="5483" spc="131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5483" spc="13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-slušati, razgovarati, zagrliti, pomaziti, namignuti, osmjehnuti se, biti tu, pogotovo kad je teško...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24948" y="-585981"/>
            <a:ext cx="4107296" cy="3229361"/>
          </a:xfrm>
          <a:custGeom>
            <a:avLst/>
            <a:gdLst/>
            <a:ahLst/>
            <a:cxnLst/>
            <a:rect l="l" t="t" r="r" b="b"/>
            <a:pathLst>
              <a:path w="4107296" h="3229361">
                <a:moveTo>
                  <a:pt x="0" y="0"/>
                </a:moveTo>
                <a:lnTo>
                  <a:pt x="4107296" y="0"/>
                </a:lnTo>
                <a:lnTo>
                  <a:pt x="4107296" y="3229362"/>
                </a:lnTo>
                <a:lnTo>
                  <a:pt x="0" y="322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471000"/>
            <a:ext cx="16970811" cy="732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spc="11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“princip ravnopravnog dostojanstva” (JUUL 2010.)</a:t>
            </a:r>
          </a:p>
          <a:p>
            <a:pPr algn="ctr">
              <a:lnSpc>
                <a:spcPts val="5999"/>
              </a:lnSpc>
            </a:pPr>
            <a:r>
              <a:rPr lang="en-US" sz="4999" spc="11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JESPER JUULOV POJAM „RAVNOPRAVNO DOSTOJANSTVO“ (EQUAL DIGNITY) ZNAČI DA SVA LJUDSKA BIĆA IMAJU JEDNAKU VRIJEDNOST I DOSTOJANSTVO, BEZ OBZIRA NA DOB, ULOGU ILI MOĆ.</a:t>
            </a:r>
          </a:p>
          <a:p>
            <a:pPr algn="ctr">
              <a:lnSpc>
                <a:spcPts val="5999"/>
              </a:lnSpc>
            </a:pPr>
            <a:r>
              <a:rPr lang="en-US" sz="4999" spc="11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 Dakle — dijete i odrasli nisu jednaki po iskustvu, znanju ili odgovornosti, ali jesu jednako vrijedni kao osobe.</a:t>
            </a:r>
          </a:p>
          <a:p>
            <a:pPr algn="ctr">
              <a:lnSpc>
                <a:spcPts val="5999"/>
              </a:lnSpc>
            </a:pPr>
            <a:r>
              <a:rPr lang="en-US" sz="4999" spc="11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Ako dijete ne ponaša se u skladu s našim očekivanjima, i dalje zaslužuje naše poštovanje.</a:t>
            </a:r>
          </a:p>
          <a:p>
            <a:pPr algn="ctr">
              <a:lnSpc>
                <a:spcPts val="4799"/>
              </a:lnSpc>
            </a:pPr>
            <a:endParaRPr lang="en-US" sz="4999" spc="119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marL="0" lvl="0" indent="0" algn="ctr">
              <a:lnSpc>
                <a:spcPts val="4799"/>
              </a:lnSpc>
            </a:pPr>
            <a:endParaRPr lang="en-US" sz="4999" spc="119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42549" y="270725"/>
            <a:ext cx="10580265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0" lvl="1" indent="-1295400" algn="ctr">
              <a:lnSpc>
                <a:spcPts val="16800"/>
              </a:lnSpc>
              <a:buAutoNum type="arabicPeriod"/>
            </a:pPr>
            <a:r>
              <a:rPr lang="en-US" sz="1200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GRADITI ODNOS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5205652" y="-585981"/>
            <a:ext cx="4107296" cy="3229361"/>
          </a:xfrm>
          <a:custGeom>
            <a:avLst/>
            <a:gdLst/>
            <a:ahLst/>
            <a:cxnLst/>
            <a:rect l="l" t="t" r="r" b="b"/>
            <a:pathLst>
              <a:path w="4107296" h="3229361">
                <a:moveTo>
                  <a:pt x="4107296" y="0"/>
                </a:moveTo>
                <a:lnTo>
                  <a:pt x="0" y="0"/>
                </a:lnTo>
                <a:lnTo>
                  <a:pt x="0" y="3229362"/>
                </a:lnTo>
                <a:lnTo>
                  <a:pt x="4107296" y="3229362"/>
                </a:lnTo>
                <a:lnTo>
                  <a:pt x="41072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77706" y="7558612"/>
            <a:ext cx="4107296" cy="3229361"/>
          </a:xfrm>
          <a:custGeom>
            <a:avLst/>
            <a:gdLst/>
            <a:ahLst/>
            <a:cxnLst/>
            <a:rect l="l" t="t" r="r" b="b"/>
            <a:pathLst>
              <a:path w="4107296" h="3229361">
                <a:moveTo>
                  <a:pt x="0" y="0"/>
                </a:moveTo>
                <a:lnTo>
                  <a:pt x="4107296" y="0"/>
                </a:lnTo>
                <a:lnTo>
                  <a:pt x="4107296" y="3229362"/>
                </a:lnTo>
                <a:lnTo>
                  <a:pt x="0" y="322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1897002" y="7558612"/>
            <a:ext cx="4107296" cy="3229361"/>
          </a:xfrm>
          <a:custGeom>
            <a:avLst/>
            <a:gdLst/>
            <a:ahLst/>
            <a:cxnLst/>
            <a:rect l="l" t="t" r="r" b="b"/>
            <a:pathLst>
              <a:path w="4107296" h="3229361">
                <a:moveTo>
                  <a:pt x="4107296" y="0"/>
                </a:moveTo>
                <a:lnTo>
                  <a:pt x="0" y="0"/>
                </a:lnTo>
                <a:lnTo>
                  <a:pt x="0" y="3229362"/>
                </a:lnTo>
                <a:lnTo>
                  <a:pt x="4107296" y="3229362"/>
                </a:lnTo>
                <a:lnTo>
                  <a:pt x="41072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1047</Words>
  <Application>Microsoft Office PowerPoint</Application>
  <PresentationFormat>Prilagođeno</PresentationFormat>
  <Paragraphs>159</Paragraphs>
  <Slides>23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9" baseType="lpstr">
      <vt:lpstr>Agrandir</vt:lpstr>
      <vt:lpstr>Arial</vt:lpstr>
      <vt:lpstr>Moonjelly</vt:lpstr>
      <vt:lpstr>Calibri</vt:lpstr>
      <vt:lpstr>Ballpoint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English Syllabus Presentation in Colourful Blackboard Chalk Style</dc:title>
  <cp:lastModifiedBy>Ivana Širac</cp:lastModifiedBy>
  <cp:revision>2</cp:revision>
  <dcterms:created xsi:type="dcterms:W3CDTF">2006-08-16T00:00:00Z</dcterms:created>
  <dcterms:modified xsi:type="dcterms:W3CDTF">2026-07-08T20:31:25Z</dcterms:modified>
  <dc:identifier>DAG1G_CzE-I</dc:identifier>
</cp:coreProperties>
</file>