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7" r:id="rId11"/>
    <p:sldId id="268" r:id="rId12"/>
    <p:sldId id="265" r:id="rId1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rednji stil 2 - Isticanj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rednji stil 2 - Isticanj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Srednji stil 2 - Isticanj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56D0762-56EC-4B8A-B40C-4A5E1E9DB1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Usporedba obrazovnih sustava Mađarske i Hrvatske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8B1FF56-D5B2-4A39-AACC-D70D7470CD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Ravnatelj mentor: Zoran Činčak, </a:t>
            </a:r>
            <a:r>
              <a:rPr lang="hr-HR" dirty="0" err="1"/>
              <a:t>mag.pov</a:t>
            </a:r>
            <a:r>
              <a:rPr lang="hr-H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7651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F24750-E6D8-46D5-9176-5A55CB1FF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UČITELJI…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893CB70-FB0D-479E-8BD1-5A842A1E5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 OŠ se može raditi i s 3-godišnjim Fakultetom (prvostupnici), ali u SŠ samo magistri!</a:t>
            </a:r>
          </a:p>
          <a:p>
            <a:r>
              <a:rPr lang="hr-HR" dirty="0"/>
              <a:t>Učitelji su imali licencu, imat će i u buduće, uz određene izmjene</a:t>
            </a:r>
          </a:p>
          <a:p>
            <a:r>
              <a:rPr lang="hr-HR" dirty="0"/>
              <a:t>Svi mlađi od 55 godina moraju ići na </a:t>
            </a:r>
            <a:r>
              <a:rPr lang="hr-HR" u="sng" dirty="0"/>
              <a:t>‘’obnovu’’ znanja</a:t>
            </a:r>
            <a:r>
              <a:rPr lang="hr-HR" dirty="0"/>
              <a:t>, koja traje 5 semestarskih ciklusa, imaju </a:t>
            </a:r>
            <a:r>
              <a:rPr lang="hr-HR" u="sng" dirty="0"/>
              <a:t>104 tečaja</a:t>
            </a:r>
            <a:r>
              <a:rPr lang="hr-HR" dirty="0"/>
              <a:t>, od kojih je </a:t>
            </a:r>
            <a:r>
              <a:rPr lang="hr-HR" u="sng" dirty="0"/>
              <a:t>60 obveznih</a:t>
            </a:r>
            <a:r>
              <a:rPr lang="hr-HR" dirty="0"/>
              <a:t>, a od toga, </a:t>
            </a:r>
            <a:r>
              <a:rPr lang="hr-HR" u="sng" dirty="0"/>
              <a:t>učitelji jezika i književnosti i učitelji povijesti imaju 30 tečaja koji moraju biti u vezi s ‘’domoljubljem i nacionalnom sviješću’’. </a:t>
            </a:r>
            <a:r>
              <a:rPr lang="hr-HR" dirty="0"/>
              <a:t>Pri tome, </a:t>
            </a:r>
            <a:r>
              <a:rPr lang="hr-HR" b="1" dirty="0"/>
              <a:t>na koje tečajeve će ići, ne bira učitelj, nego mu određuje ravnatelj</a:t>
            </a:r>
          </a:p>
          <a:p>
            <a:r>
              <a:rPr lang="hr-HR" dirty="0"/>
              <a:t>U Mađarskoj, </a:t>
            </a:r>
            <a:r>
              <a:rPr lang="hr-HR" u="sng" dirty="0"/>
              <a:t>gotovo svi učitelji su zaduženi na puno radno vrijeme</a:t>
            </a:r>
            <a:r>
              <a:rPr lang="hr-HR" dirty="0"/>
              <a:t>, i neznatan broj mora raditi u više škola!</a:t>
            </a:r>
          </a:p>
        </p:txBody>
      </p:sp>
      <p:sp>
        <p:nvSpPr>
          <p:cNvPr id="4" name="Strelica: zakrivljeno udesno 3">
            <a:extLst>
              <a:ext uri="{FF2B5EF4-FFF2-40B4-BE49-F238E27FC236}">
                <a16:creationId xmlns:a16="http://schemas.microsoft.com/office/drawing/2014/main" id="{66942C71-27AF-46F1-A326-2B6F8CE9FE7E}"/>
              </a:ext>
            </a:extLst>
          </p:cNvPr>
          <p:cNvSpPr/>
          <p:nvPr/>
        </p:nvSpPr>
        <p:spPr>
          <a:xfrm>
            <a:off x="2340528" y="3028426"/>
            <a:ext cx="184558" cy="40057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6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881FB0-FC90-41AC-94AF-058BECFDD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PLAĆE*</a:t>
            </a:r>
            <a:br>
              <a:rPr lang="hr-HR" dirty="0"/>
            </a:br>
            <a:br>
              <a:rPr lang="hr-HR" dirty="0"/>
            </a:br>
            <a:br>
              <a:rPr lang="hr-HR" dirty="0"/>
            </a:br>
            <a:br>
              <a:rPr lang="hr-HR" dirty="0"/>
            </a:br>
            <a:br>
              <a:rPr lang="hr-HR" dirty="0"/>
            </a:br>
            <a:br>
              <a:rPr lang="hr-HR" dirty="0"/>
            </a:br>
            <a:br>
              <a:rPr lang="hr-HR" dirty="0"/>
            </a:br>
            <a:r>
              <a:rPr lang="hr-HR" sz="16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*Podaci za listopad 2025.</a:t>
            </a:r>
            <a:br>
              <a:rPr lang="hr-HR" sz="1600" i="1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br>
              <a:rPr lang="hr-HR" dirty="0"/>
            </a:br>
            <a:r>
              <a:rPr lang="hr-HR" sz="1600" i="1" dirty="0"/>
              <a:t>**podaci za učitelje, od prosječne, do izvrsnog savjetnika</a:t>
            </a:r>
            <a:br>
              <a:rPr lang="hr-HR" sz="1600" i="1" dirty="0"/>
            </a:br>
            <a:br>
              <a:rPr lang="hr-HR" sz="1600" i="1" dirty="0"/>
            </a:br>
            <a:r>
              <a:rPr lang="hr-HR" sz="1800" i="1" dirty="0"/>
              <a:t>			</a:t>
            </a:r>
            <a:br>
              <a:rPr lang="hr-HR" sz="1800" i="1" dirty="0"/>
            </a:br>
            <a:r>
              <a:rPr lang="hr-HR" sz="1800" i="1" dirty="0"/>
              <a:t>	</a:t>
            </a:r>
            <a:r>
              <a:rPr lang="hr-HR" sz="1600" i="1" dirty="0"/>
              <a:t>*** Ravnatelji, od najniže (npr. Ravnatelj 3, 2,60 </a:t>
            </a:r>
            <a:r>
              <a:rPr lang="hr-HR" sz="1600" i="1" dirty="0" err="1"/>
              <a:t>koef</a:t>
            </a:r>
            <a:r>
              <a:rPr lang="hr-HR" sz="1600" i="1" dirty="0"/>
              <a:t>.) do najviše moguće (‘’najbolji ravnatelj’’ – izvrsni savjetnik, Ravnatelj 1, 3,99)		</a:t>
            </a:r>
            <a:br>
              <a:rPr lang="hr-HR" sz="1600" i="1" dirty="0"/>
            </a:br>
            <a:br>
              <a:rPr lang="hr-HR" sz="1600" i="1" dirty="0"/>
            </a:br>
            <a:r>
              <a:rPr lang="hr-HR" sz="1800" b="1" i="1" dirty="0">
                <a:solidFill>
                  <a:srgbClr val="C00000"/>
                </a:solidFill>
              </a:rPr>
              <a:t>ZAKLJUČAK: Prosječna plaća i plaće ravnatelja u Mađarskoj su općenito niže nego u Hrvatskoj. Isto tako, raspon plaća u Hrvatskoj je veći nego u Mađarskoj.</a:t>
            </a:r>
            <a:br>
              <a:rPr lang="hr-HR" sz="1800" b="1" i="1" dirty="0">
                <a:solidFill>
                  <a:srgbClr val="C00000"/>
                </a:solidFill>
              </a:rPr>
            </a:br>
            <a:endParaRPr lang="hr-HR" sz="1800" b="1" i="1" dirty="0">
              <a:solidFill>
                <a:srgbClr val="C00000"/>
              </a:solidFill>
            </a:endParaRP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FFE40D32-9901-4DA7-A7E5-441345B753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4503322"/>
              </p:ext>
            </p:extLst>
          </p:nvPr>
        </p:nvGraphicFramePr>
        <p:xfrm>
          <a:off x="2592925" y="1795943"/>
          <a:ext cx="8915400" cy="2255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83080">
                  <a:extLst>
                    <a:ext uri="{9D8B030D-6E8A-4147-A177-3AD203B41FA5}">
                      <a16:colId xmlns:a16="http://schemas.microsoft.com/office/drawing/2014/main" val="1717169966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2079851422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2857293080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821616105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3677881363"/>
                    </a:ext>
                  </a:extLst>
                </a:gridCol>
              </a:tblGrid>
              <a:tr h="960113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PLAĆE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UČITELJI**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/>
                        <a:t>Odstupanje od prosječne plaće u državi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RAVNATELJI***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Odstupanje od prosječne plaće u državi</a:t>
                      </a:r>
                    </a:p>
                    <a:p>
                      <a:pPr algn="ctr"/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2566219"/>
                  </a:ext>
                </a:extLst>
              </a:tr>
              <a:tr h="324483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MAĐARSKA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1258 -1493€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1256€    </a:t>
                      </a:r>
                      <a:r>
                        <a:rPr lang="hr-HR" sz="1600" dirty="0">
                          <a:solidFill>
                            <a:srgbClr val="7030A0"/>
                          </a:solidFill>
                        </a:rPr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1290 - 2150€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solidFill>
                            <a:srgbClr val="00B050"/>
                          </a:solidFill>
                        </a:rPr>
                        <a:t>od +2,7% do +71,18%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6269893"/>
                  </a:ext>
                </a:extLst>
              </a:tr>
              <a:tr h="324483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HRVATSKA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1634 - 2129€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1498€   </a:t>
                      </a:r>
                      <a:r>
                        <a:rPr lang="hr-HR" sz="1600" dirty="0">
                          <a:solidFill>
                            <a:srgbClr val="00B050"/>
                          </a:solidFill>
                        </a:rPr>
                        <a:t>+9,08%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1879 - 3200€</a:t>
                      </a:r>
                      <a:endParaRPr lang="hr-H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solidFill>
                            <a:srgbClr val="00B050"/>
                          </a:solidFill>
                        </a:rPr>
                        <a:t>od +25,43% do +113,61%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4016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3448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05244CE-AC78-454E-88C4-3FE4A09BC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Izvori i literatura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79CB085-4897-4659-94C4-8E67A1D80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Beáta Siklósi, Institut Liszt – Mađarski kulturni centar Zagreb</a:t>
            </a:r>
          </a:p>
          <a:p>
            <a:r>
              <a:rPr lang="hu-HU" dirty="0"/>
              <a:t>Izvješće Eurydicea, Učitelji i nastavnici u Europi</a:t>
            </a:r>
          </a:p>
          <a:p>
            <a:r>
              <a:rPr lang="hr-HR" dirty="0" err="1">
                <a:solidFill>
                  <a:srgbClr val="4A5759"/>
                </a:solidFill>
                <a:latin typeface="+mj-lt"/>
              </a:rPr>
              <a:t>Totyik</a:t>
            </a:r>
            <a:r>
              <a:rPr lang="hr-HR" dirty="0">
                <a:solidFill>
                  <a:srgbClr val="4A5759"/>
                </a:solidFill>
                <a:latin typeface="+mj-lt"/>
              </a:rPr>
              <a:t> </a:t>
            </a:r>
            <a:r>
              <a:rPr lang="hr-HR" dirty="0" err="1">
                <a:solidFill>
                  <a:srgbClr val="4A5759"/>
                </a:solidFill>
                <a:latin typeface="+mj-lt"/>
              </a:rPr>
              <a:t>Tamás</a:t>
            </a:r>
            <a:r>
              <a:rPr lang="hr-HR" dirty="0">
                <a:solidFill>
                  <a:srgbClr val="4A5759"/>
                </a:solidFill>
                <a:latin typeface="+mj-lt"/>
              </a:rPr>
              <a:t>, a </a:t>
            </a:r>
            <a:r>
              <a:rPr lang="hr-HR" dirty="0" err="1">
                <a:solidFill>
                  <a:srgbClr val="4A5759"/>
                </a:solidFill>
                <a:latin typeface="+mj-lt"/>
              </a:rPr>
              <a:t>Pedagógusok</a:t>
            </a:r>
            <a:r>
              <a:rPr lang="hr-HR" dirty="0">
                <a:solidFill>
                  <a:srgbClr val="4A5759"/>
                </a:solidFill>
                <a:latin typeface="+mj-lt"/>
              </a:rPr>
              <a:t> </a:t>
            </a:r>
            <a:r>
              <a:rPr lang="hr-HR" dirty="0" err="1">
                <a:solidFill>
                  <a:srgbClr val="4A5759"/>
                </a:solidFill>
                <a:latin typeface="+mj-lt"/>
              </a:rPr>
              <a:t>Szakszervezetének</a:t>
            </a:r>
            <a:r>
              <a:rPr lang="hr-HR" dirty="0">
                <a:solidFill>
                  <a:srgbClr val="4A5759"/>
                </a:solidFill>
                <a:latin typeface="+mj-lt"/>
              </a:rPr>
              <a:t> </a:t>
            </a:r>
            <a:r>
              <a:rPr lang="hr-HR" dirty="0" err="1">
                <a:solidFill>
                  <a:srgbClr val="4A5759"/>
                </a:solidFill>
                <a:latin typeface="+mj-lt"/>
              </a:rPr>
              <a:t>elnöke</a:t>
            </a:r>
            <a:r>
              <a:rPr lang="hr-HR" dirty="0">
                <a:solidFill>
                  <a:srgbClr val="4A5759"/>
                </a:solidFill>
                <a:latin typeface="+mj-lt"/>
              </a:rPr>
              <a:t> </a:t>
            </a:r>
            <a:r>
              <a:rPr lang="hr-HR" dirty="0" err="1">
                <a:solidFill>
                  <a:srgbClr val="4A5759"/>
                </a:solidFill>
                <a:latin typeface="+mj-lt"/>
              </a:rPr>
              <a:t>erről</a:t>
            </a:r>
            <a:endParaRPr lang="hr-HR" dirty="0">
              <a:solidFill>
                <a:srgbClr val="4A5759"/>
              </a:solidFill>
              <a:latin typeface="+mj-lt"/>
            </a:endParaRPr>
          </a:p>
          <a:p>
            <a:r>
              <a:rPr lang="hr-HR" dirty="0" err="1">
                <a:latin typeface="+mj-lt"/>
              </a:rPr>
              <a:t>Magyarország</a:t>
            </a:r>
            <a:r>
              <a:rPr lang="hr-HR" dirty="0">
                <a:latin typeface="+mj-lt"/>
              </a:rPr>
              <a:t> </a:t>
            </a:r>
            <a:r>
              <a:rPr lang="hr-HR" dirty="0" err="1">
                <a:latin typeface="+mj-lt"/>
              </a:rPr>
              <a:t>nemzeti</a:t>
            </a:r>
            <a:r>
              <a:rPr lang="hr-HR" dirty="0">
                <a:latin typeface="+mj-lt"/>
              </a:rPr>
              <a:t> </a:t>
            </a:r>
            <a:r>
              <a:rPr lang="hr-HR" dirty="0" err="1">
                <a:latin typeface="+mj-lt"/>
              </a:rPr>
              <a:t>közneveléséről</a:t>
            </a:r>
            <a:r>
              <a:rPr lang="hr-HR" dirty="0">
                <a:latin typeface="+mj-lt"/>
              </a:rPr>
              <a:t> </a:t>
            </a:r>
            <a:r>
              <a:rPr lang="hr-HR" dirty="0" err="1">
                <a:latin typeface="+mj-lt"/>
              </a:rPr>
              <a:t>szóló</a:t>
            </a:r>
            <a:r>
              <a:rPr lang="hr-HR" dirty="0">
                <a:latin typeface="+mj-lt"/>
              </a:rPr>
              <a:t> </a:t>
            </a:r>
            <a:r>
              <a:rPr lang="hr-HR" dirty="0" err="1">
                <a:latin typeface="+mj-lt"/>
              </a:rPr>
              <a:t>törvény</a:t>
            </a:r>
            <a:r>
              <a:rPr lang="hr-HR" dirty="0">
                <a:latin typeface="+mj-lt"/>
              </a:rPr>
              <a:t> – Zakon o nacionalnom javnom obrazovanju Mađarske</a:t>
            </a:r>
          </a:p>
          <a:p>
            <a:r>
              <a:rPr lang="hr-HR" dirty="0">
                <a:solidFill>
                  <a:srgbClr val="212529"/>
                </a:solidFill>
                <a:latin typeface="Century Gothic" panose="020B0502020202020204" pitchFamily="34" charset="0"/>
              </a:rPr>
              <a:t>Davor Činčak, Slika Hrvata u mađarskim i Mađara u hrvatskim udžbenicima za sedmi razred osnovne škole od 1990-ih godina do danas</a:t>
            </a:r>
          </a:p>
          <a:p>
            <a:endParaRPr lang="hr-HR" dirty="0">
              <a:latin typeface="+mj-lt"/>
            </a:endParaRPr>
          </a:p>
          <a:p>
            <a:endParaRPr lang="hr-HR" dirty="0">
              <a:latin typeface="+mj-lt"/>
            </a:endParaRPr>
          </a:p>
          <a:p>
            <a:pPr marL="0" indent="0" algn="ctr">
              <a:buNone/>
            </a:pPr>
            <a:r>
              <a:rPr lang="hr-HR" sz="2400" dirty="0">
                <a:latin typeface="+mj-lt"/>
              </a:rPr>
              <a:t>HVALA NA PAŽNJI!</a:t>
            </a:r>
          </a:p>
        </p:txBody>
      </p:sp>
    </p:spTree>
    <p:extLst>
      <p:ext uri="{BB962C8B-B14F-4D97-AF65-F5344CB8AC3E}">
        <p14:creationId xmlns:p14="http://schemas.microsoft.com/office/powerpoint/2010/main" val="2971687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D49FF6A-A62B-44FC-A4F6-BEEF4D869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Prostorni i povijesni okviri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638D100-BDAD-485F-9B07-2AFED7457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Hrvatska i Mađarska su oko 816 godina  bile u zajedničkoj državi, sa zajedničkim vladarom (1102.-1918.)</a:t>
            </a:r>
          </a:p>
          <a:p>
            <a:r>
              <a:rPr lang="hr-HR" dirty="0"/>
              <a:t>Do 1918. obrazovni sustav nam je bio gotovo potpuno jednak</a:t>
            </a:r>
          </a:p>
          <a:p>
            <a:r>
              <a:rPr lang="hr-HR" dirty="0"/>
              <a:t>Raspadom Austro-Ugarske svatko je krenuo svojim putem, ali mnoge sličnosti su ostale</a:t>
            </a:r>
          </a:p>
          <a:p>
            <a:r>
              <a:rPr lang="hr-HR" dirty="0"/>
              <a:t>Ulaskom obje zemlje u EU, obrazovne politike su se ponovo počele približavati</a:t>
            </a:r>
          </a:p>
          <a:p>
            <a:r>
              <a:rPr lang="hr-HR" dirty="0"/>
              <a:t>Danas, kao što ćemo vidjeti u narednim slajdovima, uz mnogo sličnosti, postoje i određene razlike</a:t>
            </a:r>
          </a:p>
        </p:txBody>
      </p:sp>
    </p:spTree>
    <p:extLst>
      <p:ext uri="{BB962C8B-B14F-4D97-AF65-F5344CB8AC3E}">
        <p14:creationId xmlns:p14="http://schemas.microsoft.com/office/powerpoint/2010/main" val="1184461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BEC2E0-F97A-493D-964E-5F9A93895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Obrazovni sustav Mađarske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B4DDC64-D18E-40B5-A608-1D5F5C219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dirty="0"/>
              <a:t>Od 2022. ne postoji više Ministarstvo obrazovanja, vrtići, osnovno i srednjoškolsko obrazovanje je pod nadležnosti MUP-a</a:t>
            </a:r>
          </a:p>
          <a:p>
            <a:r>
              <a:rPr lang="hr-HR" dirty="0"/>
              <a:t>DA, MINISTASRSTVA UNUTRANJIH POSLOVA MAĐARSKE!?</a:t>
            </a:r>
          </a:p>
          <a:p>
            <a:r>
              <a:rPr lang="hr-HR" dirty="0"/>
              <a:t>A visoko obrazovanje pod Ministarstvom kulture i inovacija! </a:t>
            </a:r>
          </a:p>
          <a:p>
            <a:r>
              <a:rPr lang="hr-HR" dirty="0"/>
              <a:t>12.4. su održani izbori u Mađarskoj, nova vlada P</a:t>
            </a:r>
            <a:r>
              <a:rPr lang="hu-HU" dirty="0"/>
              <a:t>étera Magyara </a:t>
            </a:r>
            <a:r>
              <a:rPr lang="hr-HR" dirty="0"/>
              <a:t>najavljuje mnoge promjene, uključujući i </a:t>
            </a:r>
            <a:r>
              <a:rPr lang="hr-HR"/>
              <a:t>novu obrazovnu politiku…</a:t>
            </a:r>
            <a:endParaRPr lang="hr-HR" dirty="0"/>
          </a:p>
          <a:p>
            <a:r>
              <a:rPr lang="hr-HR" dirty="0"/>
              <a:t>Mađarska je u samom vrhu EU po broju stipendija za doktorske studije, a svaki 4. građanin Mađarske ima visoko obrazovanje</a:t>
            </a:r>
          </a:p>
          <a:p>
            <a:r>
              <a:rPr lang="hr-HR" dirty="0"/>
              <a:t>POLAZAK U VRTIĆE I ŠKOLU</a:t>
            </a:r>
          </a:p>
          <a:p>
            <a:r>
              <a:rPr lang="hr-HR" dirty="0"/>
              <a:t>U Mađarskoj su djeca obvezna krenuti u vrtiće od treće godine života, a nakon 6.godine upisuju OŠ</a:t>
            </a:r>
          </a:p>
          <a:p>
            <a:r>
              <a:rPr lang="hr-HR" dirty="0"/>
              <a:t>Srednje škole se dijele na gimnazije i tehničke/strukovne škole</a:t>
            </a:r>
          </a:p>
          <a:p>
            <a:r>
              <a:rPr lang="hr-HR" dirty="0"/>
              <a:t>Gimnazija u pravilu traje od 4 do 6 godina a zbog priprema za fakultete čitava zadnja godina gimnazije je priprema za fakultet</a:t>
            </a:r>
          </a:p>
          <a:p>
            <a:r>
              <a:rPr lang="hr-HR" dirty="0"/>
              <a:t>Tehničke škole traju do 5 godina i završavaju maturom, koja je kao i kod nas uvjet za upis na fakultet, strukovne traju 3 godine</a:t>
            </a:r>
          </a:p>
        </p:txBody>
      </p:sp>
    </p:spTree>
    <p:extLst>
      <p:ext uri="{BB962C8B-B14F-4D97-AF65-F5344CB8AC3E}">
        <p14:creationId xmlns:p14="http://schemas.microsoft.com/office/powerpoint/2010/main" val="1584343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CDB83AA-A835-45A1-879C-E4C11E1E6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Obrazovni sustav…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B8FAB63-6254-467C-B988-79E14405F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OŠ, koja ima 8. razreda nije jedina obvezna, obvezna su još 2 razreda srednje škole! (obično 4+4+2 &gt;&gt; ali ni taj sustav nije fiksni!)</a:t>
            </a:r>
          </a:p>
          <a:p>
            <a:r>
              <a:rPr lang="hr-HR" dirty="0"/>
              <a:t>U Mađarskoj nakon 8. razreda učenici ne polaze u 1. razred srednje škole već se ona uvijek nastavlja. Npr. nakon 8. razreda idete u srednju školu, ali u 9. i 10. koji su obvezni, pa nastavljate 11., 12….ovisno koliko vam traje srednja škola, ali</a:t>
            </a:r>
          </a:p>
          <a:p>
            <a:r>
              <a:rPr lang="hr-HR" dirty="0"/>
              <a:t>OBVEZNI SU OD 6. DO 16. GODINE BITI U ŠKOLI </a:t>
            </a:r>
          </a:p>
          <a:p>
            <a:r>
              <a:rPr lang="hr-HR" dirty="0"/>
              <a:t>Školovanje je besplatno do stjecanja prve kvalifikacije</a:t>
            </a:r>
          </a:p>
        </p:txBody>
      </p:sp>
    </p:spTree>
    <p:extLst>
      <p:ext uri="{BB962C8B-B14F-4D97-AF65-F5344CB8AC3E}">
        <p14:creationId xmlns:p14="http://schemas.microsoft.com/office/powerpoint/2010/main" val="3310426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5DA529-7E3E-43EB-92CC-F51CD4B39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Studij, uvjeti za rad u školama, radno vrijeme…</a:t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49F85D4-D9C3-4D30-8CAB-A83B80360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Minimum 3-godišnji fakultet, tako i za vrtiće i za škole (ovdje su u pitanju EU okviri pa razlika praktično nema!)</a:t>
            </a:r>
          </a:p>
          <a:p>
            <a:r>
              <a:rPr lang="hr-HR" dirty="0"/>
              <a:t>Polaganje stručnog ispita, licenca…</a:t>
            </a:r>
          </a:p>
          <a:p>
            <a:r>
              <a:rPr lang="hr-HR" dirty="0"/>
              <a:t>40-satno tjedno radno vrijeme i u vrtiću i u školama, s time, da u vrtićima imaju neposrednog rada s djecom 32 sata, a u školama od 22 (Mađarski jezik) </a:t>
            </a:r>
            <a:r>
              <a:rPr lang="hr-HR" u="sng" dirty="0"/>
              <a:t>do 26 sati nastave ostali (</a:t>
            </a:r>
            <a:r>
              <a:rPr lang="hr-HR" u="sng" dirty="0">
                <a:solidFill>
                  <a:srgbClr val="FF0000"/>
                </a:solidFill>
              </a:rPr>
              <a:t>najviše u EU!</a:t>
            </a:r>
            <a:r>
              <a:rPr lang="hr-HR" u="sng" dirty="0"/>
              <a:t>)</a:t>
            </a:r>
          </a:p>
          <a:p>
            <a:r>
              <a:rPr lang="hr-HR" dirty="0"/>
              <a:t>Trajanje školskog sata je 45’, minimalni broj nastavnih dana je 180 (kod nas 175, </a:t>
            </a:r>
            <a:r>
              <a:rPr lang="hr-HR" dirty="0" err="1"/>
              <a:t>Kina,npr</a:t>
            </a:r>
            <a:r>
              <a:rPr lang="hr-HR" dirty="0"/>
              <a:t>. 200 i više)</a:t>
            </a:r>
          </a:p>
          <a:p>
            <a:r>
              <a:rPr lang="hr-HR" dirty="0"/>
              <a:t>Praznici, jesenski, zimski, proljetni, ljetni…</a:t>
            </a:r>
          </a:p>
          <a:p>
            <a:r>
              <a:rPr lang="hr-HR" dirty="0"/>
              <a:t>U vrtićima, OŠ i SŠ učenici učitelje nazivaju osobnim imenom, uz oslovljavanje s Vi, koje je u Mađarskoj vrlo često (čak se i roditeljima obraća s Vi)</a:t>
            </a:r>
          </a:p>
          <a:p>
            <a:r>
              <a:rPr lang="hr-HR" u="sng" dirty="0"/>
              <a:t>Učenici (i učitelji) ostaju u školi do oko 16 sati, od 2013.</a:t>
            </a:r>
          </a:p>
        </p:txBody>
      </p:sp>
    </p:spTree>
    <p:extLst>
      <p:ext uri="{BB962C8B-B14F-4D97-AF65-F5344CB8AC3E}">
        <p14:creationId xmlns:p14="http://schemas.microsoft.com/office/powerpoint/2010/main" val="3443879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7AD8056-BA9D-428F-93B9-25BB51DDD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Obvezni predmeti i udžbenici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3F416E1-7A8B-475D-B093-913A9BCFA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>
                <a:solidFill>
                  <a:schemeClr val="tx1"/>
                </a:solidFill>
              </a:rPr>
              <a:t>Mađarski jezik i književnost, matematika, povijest</a:t>
            </a:r>
            <a:r>
              <a:rPr lang="hr-HR" b="1" dirty="0">
                <a:solidFill>
                  <a:srgbClr val="0070C0"/>
                </a:solidFill>
              </a:rPr>
              <a:t> </a:t>
            </a:r>
            <a:r>
              <a:rPr lang="hr-HR" dirty="0">
                <a:solidFill>
                  <a:srgbClr val="0070C0"/>
                </a:solidFill>
              </a:rPr>
              <a:t>&gt; </a:t>
            </a:r>
            <a:r>
              <a:rPr lang="hr-HR" u="sng" dirty="0">
                <a:solidFill>
                  <a:srgbClr val="0070C0"/>
                </a:solidFill>
              </a:rPr>
              <a:t>koji su obvezni na državnoj maturi</a:t>
            </a:r>
            <a:r>
              <a:rPr lang="hr-HR" dirty="0"/>
              <a:t>, + </a:t>
            </a:r>
            <a:r>
              <a:rPr lang="hr-HR" b="1" dirty="0"/>
              <a:t>biologija, fizika, glazbena kultura, vizualna kultura</a:t>
            </a:r>
            <a:r>
              <a:rPr lang="hr-HR" dirty="0"/>
              <a:t>, </a:t>
            </a:r>
            <a:r>
              <a:rPr lang="hr-HR" b="1" dirty="0"/>
              <a:t>tehnička kultura, TZK</a:t>
            </a:r>
            <a:r>
              <a:rPr lang="hr-HR" dirty="0"/>
              <a:t> (od čak 5 sati tjedno!), </a:t>
            </a:r>
            <a:r>
              <a:rPr lang="hr-HR" dirty="0">
                <a:solidFill>
                  <a:srgbClr val="FF0000"/>
                </a:solidFill>
              </a:rPr>
              <a:t>a</a:t>
            </a:r>
            <a:r>
              <a:rPr lang="hr-HR" dirty="0"/>
              <a:t> </a:t>
            </a:r>
            <a:r>
              <a:rPr lang="hr-HR" b="1" dirty="0">
                <a:solidFill>
                  <a:srgbClr val="FF0000"/>
                </a:solidFill>
              </a:rPr>
              <a:t>strani jezik </a:t>
            </a:r>
            <a:r>
              <a:rPr lang="hr-HR" dirty="0">
                <a:solidFill>
                  <a:srgbClr val="FF0000"/>
                </a:solidFill>
              </a:rPr>
              <a:t>– tek od 4. razreda!</a:t>
            </a:r>
          </a:p>
          <a:p>
            <a:r>
              <a:rPr lang="hr-HR" dirty="0"/>
              <a:t>Obvezno se bira i </a:t>
            </a:r>
            <a:r>
              <a:rPr lang="hr-HR" dirty="0">
                <a:solidFill>
                  <a:srgbClr val="7030A0"/>
                </a:solidFill>
              </a:rPr>
              <a:t>vjeronauk ili etika kao izborni predmeti</a:t>
            </a:r>
            <a:r>
              <a:rPr lang="hr-HR" dirty="0"/>
              <a:t>, </a:t>
            </a:r>
            <a:r>
              <a:rPr lang="hr-HR" u="sng" dirty="0"/>
              <a:t>1 od ta 2 moraju izabrati</a:t>
            </a:r>
          </a:p>
          <a:p>
            <a:r>
              <a:rPr lang="hr-HR" dirty="0"/>
              <a:t>U selima je dominantan vjeronauk, u gradovima etika, što je veći grad manje učenika ide na vjeronauk</a:t>
            </a:r>
          </a:p>
          <a:p>
            <a:r>
              <a:rPr lang="hr-HR" b="1" dirty="0"/>
              <a:t>Građanski odgoj</a:t>
            </a:r>
            <a:r>
              <a:rPr lang="hr-HR" dirty="0"/>
              <a:t> je obvezan </a:t>
            </a:r>
            <a:r>
              <a:rPr lang="hr-HR" b="1" dirty="0"/>
              <a:t>u završnim razredima OŠ </a:t>
            </a:r>
            <a:r>
              <a:rPr lang="hr-HR" dirty="0"/>
              <a:t>i SŠ</a:t>
            </a:r>
          </a:p>
          <a:p>
            <a:r>
              <a:rPr lang="hr-HR" dirty="0">
                <a:solidFill>
                  <a:srgbClr val="C00000"/>
                </a:solidFill>
              </a:rPr>
              <a:t>Zdravstveni odgoj </a:t>
            </a:r>
            <a:r>
              <a:rPr lang="hr-HR" dirty="0"/>
              <a:t>kao predmet ne postoji, ali je programski integriran s biologijom, SRO da…</a:t>
            </a:r>
          </a:p>
          <a:p>
            <a:r>
              <a:rPr lang="hr-HR" b="1" dirty="0">
                <a:solidFill>
                  <a:schemeClr val="accent2">
                    <a:lumMod val="75000"/>
                  </a:schemeClr>
                </a:solidFill>
              </a:rPr>
              <a:t>UDŽBENICI</a:t>
            </a:r>
            <a:r>
              <a:rPr lang="hr-HR" dirty="0"/>
              <a:t>, besplatni su, </a:t>
            </a:r>
            <a:r>
              <a:rPr lang="hr-HR" u="sng" dirty="0">
                <a:solidFill>
                  <a:schemeClr val="accent2">
                    <a:lumMod val="75000"/>
                  </a:schemeClr>
                </a:solidFill>
              </a:rPr>
              <a:t>ali ih učitelji ne mogu birati!</a:t>
            </a:r>
            <a:r>
              <a:rPr lang="hr-H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317795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60E64E-1985-47C4-935D-407CCE442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Mjesto obrazovnog sustava Mađarske u svijetu, zanimljivosti…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12A8551-1272-47F8-B6EB-BEDA0B7CE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Ocjenjeno je kao 44. od 148 istraživanih zemalja</a:t>
            </a:r>
          </a:p>
          <a:p>
            <a:r>
              <a:rPr lang="hr-HR" dirty="0"/>
              <a:t>Po TIMSS istraživanju djeca uzrasta od 13 i 14 godina su među najboljima na svijetu iz matematike i znanosti</a:t>
            </a:r>
          </a:p>
          <a:p>
            <a:r>
              <a:rPr lang="hr-HR" dirty="0"/>
              <a:t>Ali, imaju najniži postotak upisanih studentica u EU na području STEM-a, npr.</a:t>
            </a:r>
          </a:p>
          <a:p>
            <a:r>
              <a:rPr lang="hr-HR" dirty="0"/>
              <a:t>Učitelji i ravnatelji su im </a:t>
            </a:r>
            <a:r>
              <a:rPr lang="hr-HR" b="1" dirty="0"/>
              <a:t>državni</a:t>
            </a:r>
            <a:r>
              <a:rPr lang="hr-HR" dirty="0"/>
              <a:t> a ne javni </a:t>
            </a:r>
            <a:r>
              <a:rPr lang="hr-HR" b="1" dirty="0"/>
              <a:t>službenici</a:t>
            </a:r>
          </a:p>
          <a:p>
            <a:pPr lvl="0">
              <a:buClr>
                <a:srgbClr val="E78712"/>
              </a:buClr>
            </a:pPr>
            <a:r>
              <a:rPr lang="hr-HR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Mađarska svim učenicima koji, bilo gdje u svijetu, uče mađarski jezik to subvencionira</a:t>
            </a:r>
            <a:r>
              <a:rPr lang="hr-HR" dirty="0">
                <a:solidFill>
                  <a:prstClr val="black">
                    <a:lumMod val="75000"/>
                    <a:lumOff val="25000"/>
                  </a:prstClr>
                </a:solidFill>
              </a:rPr>
              <a:t>. </a:t>
            </a:r>
          </a:p>
          <a:p>
            <a:pPr lvl="0">
              <a:buClr>
                <a:srgbClr val="E78712"/>
              </a:buClr>
            </a:pPr>
            <a:r>
              <a:rPr lang="hr-HR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To iziskuje ogromne troškove</a:t>
            </a:r>
            <a:r>
              <a:rPr lang="hr-HR" dirty="0">
                <a:solidFill>
                  <a:prstClr val="black">
                    <a:lumMod val="75000"/>
                    <a:lumOff val="25000"/>
                  </a:prstClr>
                </a:solidFill>
              </a:rPr>
              <a:t> te se Mađari u Mađarskoj protive tomu i stalne su rasprave na tu temu…</a:t>
            </a:r>
            <a:endParaRPr lang="hr-HR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E78712"/>
              </a:buClr>
            </a:pPr>
            <a:r>
              <a:rPr lang="hr-HR" dirty="0">
                <a:solidFill>
                  <a:prstClr val="black">
                    <a:lumMod val="75000"/>
                    <a:lumOff val="25000"/>
                  </a:prstClr>
                </a:solidFill>
              </a:rPr>
              <a:t>Svi Mađari van Mađarske, od prije 20-tak godina, imaju pravo dobiti i </a:t>
            </a:r>
            <a:r>
              <a:rPr lang="hr-HR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mađarsko državljanstvo </a:t>
            </a:r>
            <a:r>
              <a:rPr lang="hr-HR" dirty="0">
                <a:solidFill>
                  <a:prstClr val="black">
                    <a:lumMod val="75000"/>
                    <a:lumOff val="25000"/>
                  </a:prstClr>
                </a:solidFill>
              </a:rPr>
              <a:t>&gt;&gt;&gt;&gt; Međutim, Mađara van Mađarske, po podacima drugih država, ima blizu 6 milijuna</a:t>
            </a:r>
          </a:p>
        </p:txBody>
      </p:sp>
    </p:spTree>
    <p:extLst>
      <p:ext uri="{BB962C8B-B14F-4D97-AF65-F5344CB8AC3E}">
        <p14:creationId xmlns:p14="http://schemas.microsoft.com/office/powerpoint/2010/main" val="149744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A75D66D-6953-432C-8503-8D4868BEE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PREHRANA UČENIKA U ŠKOLAMA, OCJENE…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9FFE1C7-C1A0-4403-881D-D1BF2E076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Nije potpuno besplatna za sve, </a:t>
            </a:r>
            <a:r>
              <a:rPr lang="hr-HR" b="1" dirty="0"/>
              <a:t>ovisi o primanjima roditelja</a:t>
            </a:r>
            <a:r>
              <a:rPr lang="hr-HR" dirty="0"/>
              <a:t>, u OŠ može biti </a:t>
            </a:r>
            <a:r>
              <a:rPr lang="hr-HR" u="sng" dirty="0"/>
              <a:t>besplatna ili do 3€ dnevno</a:t>
            </a:r>
            <a:r>
              <a:rPr lang="hr-HR" dirty="0"/>
              <a:t>, u SŠ besplatna ili do 4€ dnevno</a:t>
            </a:r>
          </a:p>
          <a:p>
            <a:r>
              <a:rPr lang="hr-HR" dirty="0"/>
              <a:t>Država subvencionira školsku prehranu i za OŠ i za SŠ, ali koliko će tko plaćati, ili neće plaćati, ovisi o primanjima roditelja</a:t>
            </a:r>
          </a:p>
          <a:p>
            <a:r>
              <a:rPr lang="hr-HR" dirty="0"/>
              <a:t>Ne postoji menza bez variva, dobivaju 2 obroka dnevno</a:t>
            </a:r>
          </a:p>
          <a:p>
            <a:r>
              <a:rPr lang="hr-HR" dirty="0"/>
              <a:t>OCJENE za predmete su iste kao i kod nas, brojčane. </a:t>
            </a:r>
          </a:p>
          <a:p>
            <a:r>
              <a:rPr lang="hr-HR" dirty="0"/>
              <a:t>Ocjene iz vladanja su: uzorno, dobro, </a:t>
            </a:r>
            <a:r>
              <a:rPr lang="hr-HR" b="1" dirty="0"/>
              <a:t>promjenjivo</a:t>
            </a:r>
            <a:r>
              <a:rPr lang="hr-HR" dirty="0"/>
              <a:t> i loše</a:t>
            </a:r>
          </a:p>
          <a:p>
            <a:r>
              <a:rPr lang="hr-HR" dirty="0"/>
              <a:t>Pedagoške mjere su kao i kod nas, opomene, ukori, isključenje….</a:t>
            </a:r>
          </a:p>
          <a:p>
            <a:r>
              <a:rPr lang="hr-HR" dirty="0"/>
              <a:t>Broj učenika u razredu je nešto veći nego u Hrvatskoj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38766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C0821F-C83B-4172-B882-4177CC1F3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RAVNATELJI U MAĐARSKIM ŠKOLAMA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947E2DF-F629-4DD5-BE08-78E9B40FD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Fakultet, iskustvo 3 godine radnog staža, specijalizirani stručni ispit za ravnatelje, položen na sveučilištima </a:t>
            </a:r>
            <a:r>
              <a:rPr lang="hr-HR" dirty="0">
                <a:solidFill>
                  <a:srgbClr val="00B050"/>
                </a:solidFill>
              </a:rPr>
              <a:t>&gt;&gt; tako je bilo!</a:t>
            </a:r>
          </a:p>
          <a:p>
            <a:r>
              <a:rPr lang="hr-HR" b="1" dirty="0">
                <a:solidFill>
                  <a:schemeClr val="accent2">
                    <a:lumMod val="75000"/>
                  </a:schemeClr>
                </a:solidFill>
              </a:rPr>
              <a:t>ALI, od 1.1.2025., </a:t>
            </a:r>
            <a:r>
              <a:rPr lang="hr-HR" dirty="0"/>
              <a:t>kako bi postali ravnatelji, moraju imati i </a:t>
            </a:r>
            <a:r>
              <a:rPr lang="hr-HR" dirty="0">
                <a:solidFill>
                  <a:schemeClr val="accent2">
                    <a:lumMod val="75000"/>
                  </a:schemeClr>
                </a:solidFill>
              </a:rPr>
              <a:t>2 i pol godišnju obuku za javne ravnatelje</a:t>
            </a:r>
            <a:r>
              <a:rPr lang="hr-HR" dirty="0"/>
              <a:t>, ‘’Obuku za vodstvo institucije’’ i moraju dobiti </a:t>
            </a:r>
            <a:r>
              <a:rPr lang="hr-HR" dirty="0">
                <a:solidFill>
                  <a:schemeClr val="accent2">
                    <a:lumMod val="75000"/>
                  </a:schemeClr>
                </a:solidFill>
              </a:rPr>
              <a:t>odobrenje Školske uprave osnivača (javne škole) i Centralno odobrenje ministarstva na kraju (MUP-a), </a:t>
            </a:r>
            <a:r>
              <a:rPr lang="hr-HR" dirty="0"/>
              <a:t>tko nema odobrenje neće moći ni pristupiti obuci&gt;&gt;&gt; pa ni postati ravnatelj, policijska provjera, politika? </a:t>
            </a:r>
          </a:p>
          <a:p>
            <a:r>
              <a:rPr lang="hr-HR" u="sng" dirty="0"/>
              <a:t>Neograničeni broj mandata je moguć</a:t>
            </a:r>
            <a:r>
              <a:rPr lang="hr-HR" dirty="0"/>
              <a:t>, </a:t>
            </a:r>
            <a:r>
              <a:rPr lang="hr-HR" b="1" dirty="0"/>
              <a:t>ali</a:t>
            </a:r>
            <a:r>
              <a:rPr lang="hr-HR" dirty="0"/>
              <a:t> </a:t>
            </a:r>
            <a:r>
              <a:rPr lang="hr-HR" b="1" dirty="0"/>
              <a:t>radno se mjesto ne čuva niti jedan mandat!</a:t>
            </a:r>
            <a:r>
              <a:rPr lang="hr-HR" dirty="0"/>
              <a:t> &gt;&gt;&gt; Nesigurnost još veća nego kod nas, najave kako će to sada ispraviti?</a:t>
            </a:r>
          </a:p>
          <a:p>
            <a:r>
              <a:rPr lang="hr-HR" dirty="0"/>
              <a:t>Imaju </a:t>
            </a:r>
            <a:r>
              <a:rPr lang="hr-HR" b="1" dirty="0">
                <a:solidFill>
                  <a:srgbClr val="0070C0"/>
                </a:solidFill>
              </a:rPr>
              <a:t>zamjenike i ‘’zamjenske’’ ravnatelje </a:t>
            </a:r>
            <a:r>
              <a:rPr lang="hr-HR" dirty="0"/>
              <a:t>&gt;&gt;&gt; u puno škola nema zainteresiranih da postanu ravnatelji, između ostalog, i zbog nesigurnosti posla, plaće, obveza…pa su </a:t>
            </a:r>
            <a:r>
              <a:rPr lang="hr-HR" u="sng" dirty="0"/>
              <a:t>postavljeni ‘’zamjenski’’ ravnatelji koji onda ne gube</a:t>
            </a:r>
            <a:r>
              <a:rPr lang="hr-HR" dirty="0"/>
              <a:t> </a:t>
            </a:r>
            <a:r>
              <a:rPr lang="hr-HR" u="sng" dirty="0"/>
              <a:t>pravo povratka u razrede i ne prijeti im gubitak posla</a:t>
            </a:r>
            <a:r>
              <a:rPr lang="hr-HR" dirty="0"/>
              <a:t>, ali ‘’zamjenski’’ ravnatelji imaju manje plaće (slično, ali nije isto, s našim V.D.)</a:t>
            </a:r>
          </a:p>
        </p:txBody>
      </p:sp>
    </p:spTree>
    <p:extLst>
      <p:ext uri="{BB962C8B-B14F-4D97-AF65-F5344CB8AC3E}">
        <p14:creationId xmlns:p14="http://schemas.microsoft.com/office/powerpoint/2010/main" val="2635196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amen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642</TotalTime>
  <Words>1366</Words>
  <Application>Microsoft Office PowerPoint</Application>
  <PresentationFormat>Široki zaslon</PresentationFormat>
  <Paragraphs>90</Paragraphs>
  <Slides>12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Pramen</vt:lpstr>
      <vt:lpstr>Usporedba obrazovnih sustava Mađarske i Hrvatske</vt:lpstr>
      <vt:lpstr>Prostorni i povijesni okviri</vt:lpstr>
      <vt:lpstr>Obrazovni sustav Mađarske</vt:lpstr>
      <vt:lpstr>Obrazovni sustav…</vt:lpstr>
      <vt:lpstr>Studij, uvjeti za rad u školama, radno vrijeme… </vt:lpstr>
      <vt:lpstr>Obvezni predmeti i udžbenici</vt:lpstr>
      <vt:lpstr>Mjesto obrazovnog sustava Mađarske u svijetu, zanimljivosti…</vt:lpstr>
      <vt:lpstr>PREHRANA UČENIKA U ŠKOLAMA, OCJENE…</vt:lpstr>
      <vt:lpstr>RAVNATELJI U MAĐARSKIM ŠKOLAMA</vt:lpstr>
      <vt:lpstr>UČITELJI…</vt:lpstr>
      <vt:lpstr>PLAĆE*       *Podaci za listopad 2025.  **podaci za učitelje, od prosječne, do izvrsnog savjetnika       *** Ravnatelji, od najniže (npr. Ravnatelj 3, 2,60 koef.) do najviše moguće (‘’najbolji ravnatelj’’ – izvrsni savjetnik, Ravnatelj 1, 3,99)    ZAKLJUČAK: Prosječna plaća i plaće ravnatelja u Mađarskoj su općenito niže nego u Hrvatskoj. Isto tako, raspon plaća u Hrvatskoj je veći nego u Mađarskoj. </vt:lpstr>
      <vt:lpstr>Izvori i 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Usporedba obrazovnih sustava Hrvatske i Mađarske</dc:title>
  <dc:creator>Zoran Činčak</dc:creator>
  <cp:lastModifiedBy>Zoran Činčak</cp:lastModifiedBy>
  <cp:revision>64</cp:revision>
  <cp:lastPrinted>2026-06-08T05:14:37Z</cp:lastPrinted>
  <dcterms:created xsi:type="dcterms:W3CDTF">2026-01-13T06:47:21Z</dcterms:created>
  <dcterms:modified xsi:type="dcterms:W3CDTF">2026-06-08T05:20:56Z</dcterms:modified>
</cp:coreProperties>
</file>