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sldIdLst>
    <p:sldId id="256" r:id="rId3"/>
    <p:sldId id="267" r:id="rId4"/>
    <p:sldId id="268" r:id="rId5"/>
    <p:sldId id="269" r:id="rId6"/>
    <p:sldId id="273" r:id="rId7"/>
    <p:sldId id="259" r:id="rId8"/>
    <p:sldId id="260" r:id="rId9"/>
    <p:sldId id="261" r:id="rId10"/>
    <p:sldId id="262" r:id="rId11"/>
    <p:sldId id="263" r:id="rId12"/>
    <p:sldId id="266" r:id="rId13"/>
    <p:sldId id="270" r:id="rId14"/>
    <p:sldId id="271" r:id="rId15"/>
    <p:sldId id="272" r:id="rId16"/>
    <p:sldId id="274" r:id="rId17"/>
    <p:sldId id="275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30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4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66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1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17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4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95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46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0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45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2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81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85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47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91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48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5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4000D-721B-40D3-B05B-4A2C32888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901" y="1325462"/>
            <a:ext cx="6815669" cy="2172747"/>
          </a:xfrm>
        </p:spPr>
        <p:txBody>
          <a:bodyPr/>
          <a:lstStyle/>
          <a:p>
            <a:r>
              <a:rPr lang="hr-HR" sz="3200" dirty="0"/>
              <a:t>Statistički prikaz izbornih predmeta u OŠ Dežanovac za 2025./2026. i </a:t>
            </a:r>
            <a:r>
              <a:rPr lang="hr-HR" sz="3200"/>
              <a:t>prethodnih godina, </a:t>
            </a:r>
            <a:r>
              <a:rPr lang="hr-HR" sz="3200" dirty="0"/>
              <a:t>uz kritički osvrt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9028B5-EE18-44F4-8A58-BD025F668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102217"/>
            <a:ext cx="6815669" cy="876182"/>
          </a:xfrm>
        </p:spPr>
        <p:txBody>
          <a:bodyPr>
            <a:normAutofit/>
          </a:bodyPr>
          <a:lstStyle/>
          <a:p>
            <a:r>
              <a:rPr lang="hr-HR" sz="1600" dirty="0"/>
              <a:t>							Ravnatelj mentor</a:t>
            </a:r>
          </a:p>
          <a:p>
            <a:r>
              <a:rPr lang="hr-HR" sz="1600" dirty="0"/>
              <a:t>			                                      Zoran </a:t>
            </a:r>
            <a:r>
              <a:rPr lang="hr-HR" sz="1600" dirty="0" err="1"/>
              <a:t>Činčak,mag.pov</a:t>
            </a:r>
            <a:r>
              <a:rPr lang="hr-H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65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E3527-A957-452C-BA71-ED8C531D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55725"/>
          </a:xfrm>
        </p:spPr>
        <p:txBody>
          <a:bodyPr/>
          <a:lstStyle/>
          <a:p>
            <a:r>
              <a:rPr lang="hr-HR" i="1" dirty="0"/>
              <a:t>III. Statistika izbornih predmeta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664C184-6BA1-46C4-8C93-1DD944397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132" y="2424419"/>
            <a:ext cx="7190568" cy="34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0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3529B3-9B61-4A28-9867-987FB719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983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CBDE050-FB05-4815-A5F1-BBF5BD7E750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25461" y="1690381"/>
          <a:ext cx="9571139" cy="44542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3985">
                  <a:extLst>
                    <a:ext uri="{9D8B030D-6E8A-4147-A177-3AD203B41FA5}">
                      <a16:colId xmlns:a16="http://schemas.microsoft.com/office/drawing/2014/main" val="4050716022"/>
                    </a:ext>
                  </a:extLst>
                </a:gridCol>
                <a:gridCol w="1451295">
                  <a:extLst>
                    <a:ext uri="{9D8B030D-6E8A-4147-A177-3AD203B41FA5}">
                      <a16:colId xmlns:a16="http://schemas.microsoft.com/office/drawing/2014/main" val="1639200169"/>
                    </a:ext>
                  </a:extLst>
                </a:gridCol>
                <a:gridCol w="1560353">
                  <a:extLst>
                    <a:ext uri="{9D8B030D-6E8A-4147-A177-3AD203B41FA5}">
                      <a16:colId xmlns:a16="http://schemas.microsoft.com/office/drawing/2014/main" val="1695694830"/>
                    </a:ext>
                  </a:extLst>
                </a:gridCol>
                <a:gridCol w="1484851">
                  <a:extLst>
                    <a:ext uri="{9D8B030D-6E8A-4147-A177-3AD203B41FA5}">
                      <a16:colId xmlns:a16="http://schemas.microsoft.com/office/drawing/2014/main" val="482560643"/>
                    </a:ext>
                  </a:extLst>
                </a:gridCol>
                <a:gridCol w="1710655">
                  <a:extLst>
                    <a:ext uri="{9D8B030D-6E8A-4147-A177-3AD203B41FA5}">
                      <a16:colId xmlns:a16="http://schemas.microsoft.com/office/drawing/2014/main" val="3501521718"/>
                    </a:ext>
                  </a:extLst>
                </a:gridCol>
              </a:tblGrid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2023./2024.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2024./2025.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2025./2026.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Trend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70008"/>
                  </a:ext>
                </a:extLst>
              </a:tr>
              <a:tr h="4669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Informatika, ukupno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96,61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97,35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92,92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990996"/>
                  </a:ext>
                </a:extLst>
              </a:tr>
              <a:tr h="587229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Informatika, samo izborni predmet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97,62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96,39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50110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Katolički vjeronauk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0070C0"/>
                          </a:solidFill>
                        </a:rPr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01359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Pravoslavni vjeronauk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63110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Češki jezik model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59,29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59,29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0070C0"/>
                          </a:solidFill>
                        </a:rPr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85246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Mađarski jezik model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60265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Srpski jezik model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34153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r>
                        <a:rPr lang="hr-HR" dirty="0"/>
                        <a:t>Ukupan broj učenika koji pohađa barem jedan jezik po modelu 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065879"/>
                  </a:ext>
                </a:extLst>
              </a:tr>
            </a:tbl>
          </a:graphicData>
        </a:graphic>
      </p:graphicFrame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E31CE4FC-8648-467E-A9A7-14C9872357D8}"/>
              </a:ext>
            </a:extLst>
          </p:cNvPr>
          <p:cNvCxnSpPr>
            <a:cxnSpLocks/>
          </p:cNvCxnSpPr>
          <p:nvPr/>
        </p:nvCxnSpPr>
        <p:spPr>
          <a:xfrm>
            <a:off x="9601198" y="2290473"/>
            <a:ext cx="260058" cy="191436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23684419-1466-41C1-AC35-179BD36EA158}"/>
              </a:ext>
            </a:extLst>
          </p:cNvPr>
          <p:cNvCxnSpPr>
            <a:cxnSpLocks/>
          </p:cNvCxnSpPr>
          <p:nvPr/>
        </p:nvCxnSpPr>
        <p:spPr>
          <a:xfrm>
            <a:off x="9659922" y="2780603"/>
            <a:ext cx="268448" cy="19335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AF3CBDBF-7F62-4A39-9AFA-58C1EBBC2C01}"/>
              </a:ext>
            </a:extLst>
          </p:cNvPr>
          <p:cNvCxnSpPr>
            <a:cxnSpLocks/>
          </p:cNvCxnSpPr>
          <p:nvPr/>
        </p:nvCxnSpPr>
        <p:spPr>
          <a:xfrm flipV="1">
            <a:off x="9601198" y="3874329"/>
            <a:ext cx="310391" cy="14781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40932D6D-E993-47BA-AE70-2B06383FEA4D}"/>
              </a:ext>
            </a:extLst>
          </p:cNvPr>
          <p:cNvCxnSpPr>
            <a:cxnSpLocks/>
          </p:cNvCxnSpPr>
          <p:nvPr/>
        </p:nvCxnSpPr>
        <p:spPr>
          <a:xfrm flipV="1">
            <a:off x="9576031" y="4771066"/>
            <a:ext cx="310391" cy="1426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id="{611A803D-6E22-496F-9E69-10111951FECC}"/>
              </a:ext>
            </a:extLst>
          </p:cNvPr>
          <p:cNvCxnSpPr>
            <a:cxnSpLocks/>
          </p:cNvCxnSpPr>
          <p:nvPr/>
        </p:nvCxnSpPr>
        <p:spPr>
          <a:xfrm flipV="1">
            <a:off x="9580225" y="5288106"/>
            <a:ext cx="310391" cy="1510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2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3529B3-9B61-4A28-9867-987FB719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983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CBDE050-FB05-4815-A5F1-BBF5BD7E7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92828"/>
              </p:ext>
            </p:extLst>
          </p:nvPr>
        </p:nvGraphicFramePr>
        <p:xfrm>
          <a:off x="1325461" y="1690381"/>
          <a:ext cx="9571139" cy="47285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3985">
                  <a:extLst>
                    <a:ext uri="{9D8B030D-6E8A-4147-A177-3AD203B41FA5}">
                      <a16:colId xmlns:a16="http://schemas.microsoft.com/office/drawing/2014/main" val="4050716022"/>
                    </a:ext>
                  </a:extLst>
                </a:gridCol>
                <a:gridCol w="1451295">
                  <a:extLst>
                    <a:ext uri="{9D8B030D-6E8A-4147-A177-3AD203B41FA5}">
                      <a16:colId xmlns:a16="http://schemas.microsoft.com/office/drawing/2014/main" val="1639200169"/>
                    </a:ext>
                  </a:extLst>
                </a:gridCol>
                <a:gridCol w="1560353">
                  <a:extLst>
                    <a:ext uri="{9D8B030D-6E8A-4147-A177-3AD203B41FA5}">
                      <a16:colId xmlns:a16="http://schemas.microsoft.com/office/drawing/2014/main" val="1695694830"/>
                    </a:ext>
                  </a:extLst>
                </a:gridCol>
                <a:gridCol w="1484851">
                  <a:extLst>
                    <a:ext uri="{9D8B030D-6E8A-4147-A177-3AD203B41FA5}">
                      <a16:colId xmlns:a16="http://schemas.microsoft.com/office/drawing/2014/main" val="482560643"/>
                    </a:ext>
                  </a:extLst>
                </a:gridCol>
                <a:gridCol w="1710655">
                  <a:extLst>
                    <a:ext uri="{9D8B030D-6E8A-4147-A177-3AD203B41FA5}">
                      <a16:colId xmlns:a16="http://schemas.microsoft.com/office/drawing/2014/main" val="3501521718"/>
                    </a:ext>
                  </a:extLst>
                </a:gridCol>
              </a:tblGrid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2023./2024.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2024./2025.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2025./2026.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Trend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70008"/>
                  </a:ext>
                </a:extLst>
              </a:tr>
              <a:tr h="4669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Informatika, ukupno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96,61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97,35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92,92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990996"/>
                  </a:ext>
                </a:extLst>
              </a:tr>
              <a:tr h="587229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Informatika, samo izborni predmet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97,62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96,39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50110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Katolički vjeronauk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0070C0"/>
                          </a:solidFill>
                        </a:rPr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01359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Pravoslavni vjeronauk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63110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Češki jezik model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59,29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59,29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0070C0"/>
                          </a:solidFill>
                        </a:rPr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85246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Mađarski jezik model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60265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Srpski jezik model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34153"/>
                  </a:ext>
                </a:extLst>
              </a:tr>
              <a:tr h="459991">
                <a:tc>
                  <a:txBody>
                    <a:bodyPr/>
                    <a:lstStyle/>
                    <a:p>
                      <a:r>
                        <a:rPr lang="hr-HR" dirty="0"/>
                        <a:t>Ukupan broj učenika koji pohađa barem jedan jezik po modelu </a:t>
                      </a:r>
                      <a:r>
                        <a:rPr lang="hr-HR"/>
                        <a:t>C: 83/113  ili 73,45%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065879"/>
                  </a:ext>
                </a:extLst>
              </a:tr>
            </a:tbl>
          </a:graphicData>
        </a:graphic>
      </p:graphicFrame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E31CE4FC-8648-467E-A9A7-14C9872357D8}"/>
              </a:ext>
            </a:extLst>
          </p:cNvPr>
          <p:cNvCxnSpPr>
            <a:cxnSpLocks/>
          </p:cNvCxnSpPr>
          <p:nvPr/>
        </p:nvCxnSpPr>
        <p:spPr>
          <a:xfrm>
            <a:off x="9601198" y="2290473"/>
            <a:ext cx="260058" cy="191436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23684419-1466-41C1-AC35-179BD36EA158}"/>
              </a:ext>
            </a:extLst>
          </p:cNvPr>
          <p:cNvCxnSpPr>
            <a:cxnSpLocks/>
          </p:cNvCxnSpPr>
          <p:nvPr/>
        </p:nvCxnSpPr>
        <p:spPr>
          <a:xfrm>
            <a:off x="9659922" y="2780603"/>
            <a:ext cx="268448" cy="19335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AF3CBDBF-7F62-4A39-9AFA-58C1EBBC2C01}"/>
              </a:ext>
            </a:extLst>
          </p:cNvPr>
          <p:cNvCxnSpPr>
            <a:cxnSpLocks/>
          </p:cNvCxnSpPr>
          <p:nvPr/>
        </p:nvCxnSpPr>
        <p:spPr>
          <a:xfrm flipV="1">
            <a:off x="9601198" y="3874329"/>
            <a:ext cx="310391" cy="14781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40932D6D-E993-47BA-AE70-2B06383FEA4D}"/>
              </a:ext>
            </a:extLst>
          </p:cNvPr>
          <p:cNvCxnSpPr>
            <a:cxnSpLocks/>
          </p:cNvCxnSpPr>
          <p:nvPr/>
        </p:nvCxnSpPr>
        <p:spPr>
          <a:xfrm flipV="1">
            <a:off x="9576031" y="4771066"/>
            <a:ext cx="310391" cy="1426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id="{611A803D-6E22-496F-9E69-10111951FECC}"/>
              </a:ext>
            </a:extLst>
          </p:cNvPr>
          <p:cNvCxnSpPr>
            <a:cxnSpLocks/>
          </p:cNvCxnSpPr>
          <p:nvPr/>
        </p:nvCxnSpPr>
        <p:spPr>
          <a:xfrm flipV="1">
            <a:off x="9580225" y="5288106"/>
            <a:ext cx="310391" cy="1510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6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7F975-EA7C-4FF6-9A55-88329256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81560"/>
          </a:xfrm>
        </p:spPr>
        <p:txBody>
          <a:bodyPr/>
          <a:lstStyle/>
          <a:p>
            <a:r>
              <a:rPr lang="hr-HR" sz="29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Statistika izbornih predmeta </a:t>
            </a:r>
            <a:br>
              <a:rPr lang="hr-HR" sz="2900" i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hr-HR" sz="29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Kritički osvrt i preporuke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B872D3-4434-426F-B320-02F525EE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9584"/>
            <a:ext cx="9601196" cy="3577285"/>
          </a:xfrm>
        </p:spPr>
        <p:txBody>
          <a:bodyPr>
            <a:normAutofit lnSpcReduction="10000"/>
          </a:bodyPr>
          <a:lstStyle/>
          <a:p>
            <a:r>
              <a:rPr lang="hr-HR" sz="2000" dirty="0"/>
              <a:t>ČEŠKI JEZIK, predmet koji tradicionalno pohađa puno više učenika nego što ima pripadnika češkog naroda, što je pohvalno (Popis 2021. Općina Dežanovac, Česi 22,80%, a nastavu pohađa 59,29%), a uz to, imajući u vidu kako učenici iz nekoliko naselja Općine Dežanovac nastanjenih pretežno češkom nacionalnom manjinom, po Mreži škola, čak i ne idu kod nas u školu, taj je postotak Čeha u školi stoga i manji nego po Popisu. Pad iz prethodnih godina je zaustavljen, imamo isti postotak kao i prošle godine. </a:t>
            </a:r>
          </a:p>
          <a:p>
            <a:r>
              <a:rPr lang="hr-HR" sz="2000" dirty="0"/>
              <a:t>MAĐARSKI JEZIK, zadnjih nekoliko godina broj učenika koji pohađaju ovaj predmet je u stalnom porastu, posebno ističem čak 16,07% učenika u RN ove godine, a ukupan postotak je također veći nego što ima pripadnika mađarskog naroda u Općini Dežanovac (3,89%, naspram 10,62% učenika na mađarskom jeziku!). Problem je nestručna pokrivenost navedenog predmeta i mali broj etničkih Mađara koji pohađaju navedeni predmet.</a:t>
            </a:r>
          </a:p>
        </p:txBody>
      </p:sp>
    </p:spTree>
    <p:extLst>
      <p:ext uri="{BB962C8B-B14F-4D97-AF65-F5344CB8AC3E}">
        <p14:creationId xmlns:p14="http://schemas.microsoft.com/office/powerpoint/2010/main" val="30179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6BF59D-0C9C-4FF2-A849-56DB19B9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2777"/>
          </a:xfrm>
        </p:spPr>
        <p:txBody>
          <a:bodyPr>
            <a:normAutofit fontScale="90000"/>
          </a:bodyPr>
          <a:lstStyle/>
          <a:p>
            <a:r>
              <a:rPr lang="hr-HR" sz="29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Statistika izbornih predmeta </a:t>
            </a:r>
            <a:br>
              <a:rPr lang="hr-HR" sz="2900" i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hr-HR" sz="29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Kritički osvrt i preporuke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520623-E0A1-4879-BF8F-1AE2AED2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70745"/>
            <a:ext cx="9601196" cy="4005123"/>
          </a:xfrm>
        </p:spPr>
        <p:txBody>
          <a:bodyPr>
            <a:noAutofit/>
          </a:bodyPr>
          <a:lstStyle/>
          <a:p>
            <a:r>
              <a:rPr lang="hr-HR" sz="1800" dirty="0"/>
              <a:t>SRPSKI JEZIK, slično kao kod nastave Pravoslavnog vjeronauka, evidentan je stalni porast prethodnih nekoliko godina. Nalazimo se vrlo blizu statističkog maksimuma (Popis 2021., Srba u Općini Dežanovac 10,97%, na nastavi srpskog jezika 9,73%). Ovdje, isto kao kod pripadnika češkog naroda, treba istaći da je Mreža škola jedno, a teritorij Općine Dežanovac drugo, npr. iz 1 sela pretežito nastanjenom srpskim narodom, koje pripada drugoj općini, učenici idu kod nas u školu, te stoga postotak s Popisa nije identičan s postotkom učenika u našoj školi.</a:t>
            </a:r>
          </a:p>
          <a:p>
            <a:r>
              <a:rPr lang="hr-HR" sz="1800" dirty="0"/>
              <a:t>ZAKLJUČAK: I DALJE SMO JEDNA OD RIJETKIH ŠKOLA U RH koja ima </a:t>
            </a:r>
            <a:r>
              <a:rPr lang="hr-HR" sz="1800" b="1" dirty="0">
                <a:solidFill>
                  <a:srgbClr val="0070C0"/>
                </a:solidFill>
              </a:rPr>
              <a:t>nastavu na 3 manjinska jezika</a:t>
            </a:r>
            <a:r>
              <a:rPr lang="hr-HR" sz="1800" dirty="0">
                <a:solidFill>
                  <a:schemeClr val="tx1"/>
                </a:solidFill>
              </a:rPr>
              <a:t>,</a:t>
            </a:r>
            <a:r>
              <a:rPr lang="hr-HR" sz="1800" b="1" dirty="0">
                <a:solidFill>
                  <a:srgbClr val="FF0000"/>
                </a:solidFill>
              </a:rPr>
              <a:t> a 83 od 113 učenika ide na barem 1 manjinski predmet ili čak 73,45 % </a:t>
            </a:r>
            <a:r>
              <a:rPr lang="hr-HR" sz="1800" dirty="0"/>
              <a:t>, a od tog broja, 6 učenika pohađa i 2 manjinska jezika (5,31%). Evidentno je i kako iste predmete </a:t>
            </a:r>
            <a:r>
              <a:rPr lang="hr-HR" sz="1800"/>
              <a:t>ne pohađaju </a:t>
            </a:r>
            <a:r>
              <a:rPr lang="hr-HR" sz="1800" dirty="0"/>
              <a:t>isključivo učenici pripadnici tog naroda već, što je pohvalno, nastavu po modelu C u puno slučajeva pohađaju i učenici većinskog hrvatskog naroda…</a:t>
            </a:r>
          </a:p>
          <a:p>
            <a:r>
              <a:rPr lang="hr-HR" sz="1800" dirty="0"/>
              <a:t>Značajan postotak učenika je i na Katoličkom  i Pravoslavnom vjeronauku, imajući u vidu popis stanovništva, a Informatika je standardno izborni predmet s najvećim brojem učenika. Imamo stručnu pokrivenost učiteljskim kadrom u svim izbornim predmetima, osim Mađarskog jezika po modelu C</a:t>
            </a:r>
          </a:p>
        </p:txBody>
      </p:sp>
    </p:spTree>
    <p:extLst>
      <p:ext uri="{BB962C8B-B14F-4D97-AF65-F5344CB8AC3E}">
        <p14:creationId xmlns:p14="http://schemas.microsoft.com/office/powerpoint/2010/main" val="37847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A3BC25-26B6-422F-80B6-99BDD041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2778"/>
          </a:xfrm>
        </p:spPr>
        <p:txBody>
          <a:bodyPr>
            <a:normAutofit/>
          </a:bodyPr>
          <a:lstStyle/>
          <a:p>
            <a:r>
              <a:rPr lang="hr-HR" sz="3200" dirty="0"/>
              <a:t>Suradnja s manjinskim udrugama, BBŽ i MZOM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40EAAD-D9F0-4CC5-AE19-412B2617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44242"/>
            <a:ext cx="9685788" cy="4639112"/>
          </a:xfrm>
        </p:spPr>
        <p:txBody>
          <a:bodyPr>
            <a:noAutofit/>
          </a:bodyPr>
          <a:lstStyle/>
          <a:p>
            <a:r>
              <a:rPr lang="hr-HR" sz="1600" dirty="0"/>
              <a:t>Suradnja s manjinskim udrugama na lokalnom nivou je izuzetno dobra. Naši učenici su aktivno uključeni u rad istih, a škola uzima učešće na manifestacijama Čeha, Srba ili Mađara, kada nas na pozovu</a:t>
            </a:r>
          </a:p>
          <a:p>
            <a:r>
              <a:rPr lang="hr-HR" sz="1600" dirty="0"/>
              <a:t>Škola redovito na zahtjev manjinskih udruga ustupa prostore škola za njihove potrebe, sastanke, priredbe, izložbe i sl.</a:t>
            </a:r>
          </a:p>
          <a:p>
            <a:r>
              <a:rPr lang="hr-HR" sz="1600" dirty="0"/>
              <a:t>Suradnja s BBŽ je dobra, pogotovo s dožupanom za srpsku nacionalnu manjinu koji nam je omogućio nabavku nastavnih sredstava za opremanje 1 kompletne učionice ( i više od toga) prethodnih godina preko MZOM-a i Uprave za nacionalne manjine.</a:t>
            </a:r>
          </a:p>
          <a:p>
            <a:r>
              <a:rPr lang="hr-HR" sz="1600" dirty="0"/>
              <a:t>Suradnja s Česima se do prije 2 godine ogledala i u boravku istih u našem Odmaralištu za djecu </a:t>
            </a:r>
            <a:r>
              <a:rPr lang="hr-HR" sz="1600" dirty="0" err="1"/>
              <a:t>Tkon</a:t>
            </a:r>
            <a:r>
              <a:rPr lang="hr-HR" sz="1600" dirty="0"/>
              <a:t>, suradnja s dožupanicom je dobra, ali nabavke nastavnih sredstava i sl. nema već duži niz godina. </a:t>
            </a:r>
          </a:p>
          <a:p>
            <a:r>
              <a:rPr lang="hr-HR" sz="1600" dirty="0"/>
              <a:t>Mađarska nacionalna manjina nema svog dožupana, a kontakti sa zastupnikom mađarske nacionalne manjine su minimalni, nikakve donacije nekoliko godina nismo dobili od istih. Međutim, puno bolja suradnja je s predsjednicom Županijskog vijeća za mađarsku nacionalnu manjinu.</a:t>
            </a:r>
          </a:p>
          <a:p>
            <a:r>
              <a:rPr lang="hr-HR" sz="1600" dirty="0"/>
              <a:t>Škola nudi na raspolaganje korištenje našeg odmarališta u </a:t>
            </a:r>
            <a:r>
              <a:rPr lang="hr-HR" sz="1600" dirty="0" err="1"/>
              <a:t>Tkonu</a:t>
            </a:r>
            <a:r>
              <a:rPr lang="hr-HR" sz="1600" dirty="0"/>
              <a:t> za potrebe svake nacionalne manjine i otvoreni smo i dalje za svaki vid suradnje, nadamo se kako će nas krovna nacionalna vijeća svake navedene nacionalne manjine podržavati u svom radu i narednih godina</a:t>
            </a:r>
          </a:p>
          <a:p>
            <a:r>
              <a:rPr lang="hr-HR" sz="1600" dirty="0"/>
              <a:t>Tolerancija i multietničnost su ogledalo naše škole, iako imamo potpunu multietničnost kako među učenicima tako i među djelatnicima škole, otkako sam </a:t>
            </a:r>
            <a:r>
              <a:rPr lang="hr-HR" sz="1600"/>
              <a:t>je ravnatelj, </a:t>
            </a:r>
            <a:r>
              <a:rPr lang="hr-HR" sz="1600" dirty="0"/>
              <a:t>zadnjih </a:t>
            </a:r>
            <a:r>
              <a:rPr lang="hr-HR" sz="1600"/>
              <a:t>10 godina, </a:t>
            </a:r>
            <a:r>
              <a:rPr lang="hr-HR" sz="1600" dirty="0"/>
              <a:t>nikakvog međunacionalnog incidenta nije bilo.</a:t>
            </a:r>
          </a:p>
        </p:txBody>
      </p:sp>
    </p:spTree>
    <p:extLst>
      <p:ext uri="{BB962C8B-B14F-4D97-AF65-F5344CB8AC3E}">
        <p14:creationId xmlns:p14="http://schemas.microsoft.com/office/powerpoint/2010/main" val="58794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C7A67E-1C13-4E95-832F-4301002A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Hvala na pažnji!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879FC33-BD71-454F-AACF-E02C09013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r-HR" dirty="0"/>
              <a:t>OŠ Dežanovac</a:t>
            </a:r>
          </a:p>
          <a:p>
            <a:pPr algn="r"/>
            <a:r>
              <a:rPr lang="hr-HR" dirty="0"/>
              <a:t>Ravnatelj mentor: Zoran </a:t>
            </a:r>
            <a:r>
              <a:rPr lang="hr-HR" dirty="0" err="1"/>
              <a:t>Činčak,mag.pov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2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168525-CC48-4BA1-AB9D-8A1507B2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podaci DZS, POPIS 2021.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3E3FF8-7F8D-47EB-BA43-C9BBC32C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9134"/>
            <a:ext cx="10820400" cy="4339551"/>
          </a:xfrm>
        </p:spPr>
        <p:txBody>
          <a:bodyPr/>
          <a:lstStyle/>
          <a:p>
            <a:r>
              <a:rPr lang="hr-HR" dirty="0"/>
              <a:t>Po podacima DZS RH, iz Popisa 2021. godine, vidljivo je sljedeće, </a:t>
            </a:r>
            <a:r>
              <a:rPr lang="hr-HR" dirty="0">
                <a:solidFill>
                  <a:srgbClr val="FF0000"/>
                </a:solidFill>
              </a:rPr>
              <a:t>u RH -9,64% Ili 413056 stanovnika manje</a:t>
            </a:r>
            <a:r>
              <a:rPr lang="hr-HR" dirty="0"/>
              <a:t>, evo kako stoji Dežanovac i okruženje: </a:t>
            </a:r>
          </a:p>
          <a:p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DB5DD358-5DCE-413B-8484-742C6A009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1650"/>
              </p:ext>
            </p:extLst>
          </p:nvPr>
        </p:nvGraphicFramePr>
        <p:xfrm>
          <a:off x="1535185" y="2623967"/>
          <a:ext cx="8121475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75">
                  <a:extLst>
                    <a:ext uri="{9D8B030D-6E8A-4147-A177-3AD203B41FA5}">
                      <a16:colId xmlns:a16="http://schemas.microsoft.com/office/drawing/2014/main" val="20587514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113243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43742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23765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DEŽANOVAC, ukupno </a:t>
                      </a:r>
                      <a:r>
                        <a:rPr lang="hr-HR" u="sng" dirty="0"/>
                        <a:t>1978</a:t>
                      </a:r>
                      <a:r>
                        <a:rPr lang="hr-HR" dirty="0"/>
                        <a:t> stanovnika </a:t>
                      </a:r>
                      <a:r>
                        <a:rPr lang="hr-HR" sz="1400" dirty="0"/>
                        <a:t>(2011. 2715st. -27,15%)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Napomena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33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HRVATI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59,45%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2. Najmanji postotak u Županiji </a:t>
                      </a:r>
                      <a:r>
                        <a:rPr lang="hr-HR" sz="1200" dirty="0"/>
                        <a:t>(najmanje u Končanici 44,6%)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89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ČESI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22,80%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2. Najveći postotak u Županiji</a:t>
                      </a:r>
                      <a:r>
                        <a:rPr lang="hr-HR" sz="1200" dirty="0"/>
                        <a:t> (1. u Končanici 46,04%)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3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10,97%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1. Najveći postotak u Županiji</a:t>
                      </a:r>
                      <a:r>
                        <a:rPr lang="hr-HR" sz="1200" dirty="0"/>
                        <a:t> (2. </a:t>
                      </a:r>
                      <a:r>
                        <a:rPr lang="hr-HR" sz="1200" dirty="0" err="1"/>
                        <a:t>Sirač</a:t>
                      </a:r>
                      <a:r>
                        <a:rPr lang="hr-HR" sz="1200" dirty="0"/>
                        <a:t> 10,47%)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7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MAĐARI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3,89%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1. Najveći postotak u Županiji </a:t>
                      </a:r>
                      <a:r>
                        <a:rPr lang="hr-HR" sz="1200" dirty="0"/>
                        <a:t>(2.V.Pisanica 3,88%)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83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Ostalih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2,88%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064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0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AF654-D53A-46BE-8483-A5A66CCF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SUSJEDNE OPĆINE i DARUVAR, PO NARODNOSTI (bivša Općina Daruvar)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EF2F6590-211F-44A8-8BA3-59FB42F3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96286" y="2702047"/>
          <a:ext cx="10809917" cy="269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9901">
                  <a:extLst>
                    <a:ext uri="{9D8B030D-6E8A-4147-A177-3AD203B41FA5}">
                      <a16:colId xmlns:a16="http://schemas.microsoft.com/office/drawing/2014/main" val="3085118377"/>
                    </a:ext>
                  </a:extLst>
                </a:gridCol>
                <a:gridCol w="1216404">
                  <a:extLst>
                    <a:ext uri="{9D8B030D-6E8A-4147-A177-3AD203B41FA5}">
                      <a16:colId xmlns:a16="http://schemas.microsoft.com/office/drawing/2014/main" val="2720986330"/>
                    </a:ext>
                  </a:extLst>
                </a:gridCol>
                <a:gridCol w="734228">
                  <a:extLst>
                    <a:ext uri="{9D8B030D-6E8A-4147-A177-3AD203B41FA5}">
                      <a16:colId xmlns:a16="http://schemas.microsoft.com/office/drawing/2014/main" val="3606356302"/>
                    </a:ext>
                  </a:extLst>
                </a:gridCol>
                <a:gridCol w="1505632">
                  <a:extLst>
                    <a:ext uri="{9D8B030D-6E8A-4147-A177-3AD203B41FA5}">
                      <a16:colId xmlns:a16="http://schemas.microsoft.com/office/drawing/2014/main" val="2672143008"/>
                    </a:ext>
                  </a:extLst>
                </a:gridCol>
                <a:gridCol w="729843">
                  <a:extLst>
                    <a:ext uri="{9D8B030D-6E8A-4147-A177-3AD203B41FA5}">
                      <a16:colId xmlns:a16="http://schemas.microsoft.com/office/drawing/2014/main" val="3237070520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2705290512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210617514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2312656233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val="2973255414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335475325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685043670"/>
                    </a:ext>
                  </a:extLst>
                </a:gridCol>
              </a:tblGrid>
              <a:tr h="13195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DARUVAR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KONČANICA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SIRAČ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ĐULOVAC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DEŽANOVAC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3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Broj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Broj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Broj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Broj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Broj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3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HRVATI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6427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63,6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44,6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88,85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59,45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50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ČESI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20,92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u="none" dirty="0"/>
                        <a:t>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46,04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0,83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08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SRBI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9,76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6,98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10,47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8,08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10,97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7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MAĐARI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0,28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3,89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2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OSTALI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470 </a:t>
                      </a:r>
                      <a:r>
                        <a:rPr lang="hr-HR" sz="1000" dirty="0"/>
                        <a:t>(196 </a:t>
                      </a:r>
                      <a:r>
                        <a:rPr lang="hr-HR" sz="1000" dirty="0" err="1"/>
                        <a:t>neizj</a:t>
                      </a:r>
                      <a:r>
                        <a:rPr lang="hr-HR" sz="1000" dirty="0"/>
                        <a:t>.)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4,65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1,16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67</a:t>
                      </a:r>
                      <a:r>
                        <a:rPr lang="hr-HR" sz="1000" dirty="0"/>
                        <a:t>(</a:t>
                      </a:r>
                      <a:r>
                        <a:rPr lang="hr-HR" sz="1000" dirty="0" err="1"/>
                        <a:t>ugl</a:t>
                      </a:r>
                      <a:r>
                        <a:rPr lang="hr-HR" sz="1000" dirty="0"/>
                        <a:t>. Nijemci)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3,73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57 </a:t>
                      </a:r>
                      <a:r>
                        <a:rPr lang="hr-HR" sz="1000" dirty="0"/>
                        <a:t>(20 </a:t>
                      </a:r>
                      <a:r>
                        <a:rPr lang="hr-HR" sz="1000" dirty="0" err="1"/>
                        <a:t>neizjaš</a:t>
                      </a:r>
                      <a:r>
                        <a:rPr lang="hr-HR" sz="1000" dirty="0"/>
                        <a:t>.)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2,88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46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27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CB3F8D-5C6A-4135-BF92-9F3118E9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 NIVOU ŽUPANIJE….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5BABD9-BAD6-4B53-9F84-55DC87B53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1FEFCAD5-A4C2-44F0-9F5D-DCE34A8587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0903" y="2057401"/>
          <a:ext cx="9907398" cy="276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641056274"/>
                    </a:ext>
                  </a:extLst>
                </a:gridCol>
                <a:gridCol w="1814144">
                  <a:extLst>
                    <a:ext uri="{9D8B030D-6E8A-4147-A177-3AD203B41FA5}">
                      <a16:colId xmlns:a16="http://schemas.microsoft.com/office/drawing/2014/main" val="2630866659"/>
                    </a:ext>
                  </a:extLst>
                </a:gridCol>
                <a:gridCol w="1971150">
                  <a:extLst>
                    <a:ext uri="{9D8B030D-6E8A-4147-A177-3AD203B41FA5}">
                      <a16:colId xmlns:a16="http://schemas.microsoft.com/office/drawing/2014/main" val="1424816065"/>
                    </a:ext>
                  </a:extLst>
                </a:gridCol>
                <a:gridCol w="1919504">
                  <a:extLst>
                    <a:ext uri="{9D8B030D-6E8A-4147-A177-3AD203B41FA5}">
                      <a16:colId xmlns:a16="http://schemas.microsoft.com/office/drawing/2014/main" val="4072886421"/>
                    </a:ext>
                  </a:extLst>
                </a:gridCol>
                <a:gridCol w="1747351">
                  <a:extLst>
                    <a:ext uri="{9D8B030D-6E8A-4147-A177-3AD203B41FA5}">
                      <a16:colId xmlns:a16="http://schemas.microsoft.com/office/drawing/2014/main" val="2597843760"/>
                    </a:ext>
                  </a:extLst>
                </a:gridCol>
                <a:gridCol w="1213679">
                  <a:extLst>
                    <a:ext uri="{9D8B030D-6E8A-4147-A177-3AD203B41FA5}">
                      <a16:colId xmlns:a16="http://schemas.microsoft.com/office/drawing/2014/main" val="866451373"/>
                    </a:ext>
                  </a:extLst>
                </a:gridCol>
              </a:tblGrid>
              <a:tr h="36931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HRVATI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ČESI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MAĐARI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OSTALI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15869"/>
                  </a:ext>
                </a:extLst>
              </a:tr>
              <a:tr h="910639">
                <a:tc>
                  <a:txBody>
                    <a:bodyPr/>
                    <a:lstStyle/>
                    <a:p>
                      <a:r>
                        <a:rPr lang="hr-HR" sz="1500" b="1" dirty="0">
                          <a:solidFill>
                            <a:srgbClr val="00B050"/>
                          </a:solidFill>
                        </a:rPr>
                        <a:t>NAJVIŠE</a:t>
                      </a:r>
                    </a:p>
                    <a:p>
                      <a:r>
                        <a:rPr lang="hr-HR" sz="1500" dirty="0"/>
                        <a:t>1.</a:t>
                      </a:r>
                    </a:p>
                    <a:p>
                      <a:r>
                        <a:rPr lang="hr-HR" sz="1500" dirty="0"/>
                        <a:t>2.</a:t>
                      </a:r>
                    </a:p>
                    <a:p>
                      <a:r>
                        <a:rPr lang="hr-HR" sz="15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  <a:p>
                      <a:pPr algn="l"/>
                      <a:r>
                        <a:rPr lang="hr-HR" sz="1500" dirty="0"/>
                        <a:t>Z. </a:t>
                      </a:r>
                      <a:r>
                        <a:rPr lang="hr-HR" sz="1500" dirty="0" err="1"/>
                        <a:t>Topolov</a:t>
                      </a:r>
                      <a:r>
                        <a:rPr lang="hr-HR" sz="1500" dirty="0"/>
                        <a:t>. 99,87</a:t>
                      </a:r>
                    </a:p>
                    <a:p>
                      <a:pPr algn="l"/>
                      <a:r>
                        <a:rPr lang="hr-HR" sz="1500" dirty="0"/>
                        <a:t>Čazma 98,33</a:t>
                      </a:r>
                    </a:p>
                    <a:p>
                      <a:pPr algn="l"/>
                      <a:r>
                        <a:rPr lang="hr-HR" sz="1500" dirty="0" err="1"/>
                        <a:t>Rovišće</a:t>
                      </a:r>
                      <a:r>
                        <a:rPr lang="hr-HR" sz="1500" dirty="0"/>
                        <a:t> 98,14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  <a:p>
                      <a:pPr algn="l"/>
                      <a:r>
                        <a:rPr lang="hr-HR" sz="1500" dirty="0"/>
                        <a:t>Končanica 46,04</a:t>
                      </a:r>
                    </a:p>
                    <a:p>
                      <a:pPr algn="l"/>
                      <a:r>
                        <a:rPr lang="hr-HR" sz="1500" b="1" dirty="0"/>
                        <a:t>Dežanovac 22,80 </a:t>
                      </a:r>
                    </a:p>
                    <a:p>
                      <a:pPr algn="l"/>
                      <a:r>
                        <a:rPr lang="hr-HR" sz="1500" b="0" dirty="0"/>
                        <a:t>Daruvar 20,92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  <a:p>
                      <a:pPr algn="l"/>
                      <a:r>
                        <a:rPr lang="hr-HR" sz="1500" b="1" dirty="0"/>
                        <a:t>Dežanovac 10,97</a:t>
                      </a:r>
                    </a:p>
                    <a:p>
                      <a:pPr algn="l"/>
                      <a:r>
                        <a:rPr lang="hr-HR" sz="1500" dirty="0" err="1"/>
                        <a:t>Sirač</a:t>
                      </a:r>
                      <a:r>
                        <a:rPr lang="hr-HR" sz="1500" dirty="0"/>
                        <a:t> 10,47</a:t>
                      </a:r>
                    </a:p>
                    <a:p>
                      <a:pPr algn="l"/>
                      <a:r>
                        <a:rPr lang="hr-HR" sz="1500" dirty="0"/>
                        <a:t>Daruvar 9,76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  <a:p>
                      <a:pPr algn="l"/>
                      <a:r>
                        <a:rPr lang="hr-HR" sz="1500" b="1" dirty="0"/>
                        <a:t>Dežanovac 3,89</a:t>
                      </a:r>
                    </a:p>
                    <a:p>
                      <a:pPr algn="l"/>
                      <a:r>
                        <a:rPr lang="hr-HR" sz="1500" dirty="0" err="1"/>
                        <a:t>V.Pisanica</a:t>
                      </a:r>
                      <a:r>
                        <a:rPr lang="hr-HR" sz="1500" dirty="0"/>
                        <a:t> 3,88</a:t>
                      </a:r>
                    </a:p>
                    <a:p>
                      <a:pPr algn="l"/>
                      <a:r>
                        <a:rPr lang="hr-HR" sz="1500" dirty="0"/>
                        <a:t>G. Polje 2,35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000" u="sng" dirty="0"/>
                        <a:t>Albanci</a:t>
                      </a:r>
                      <a:r>
                        <a:rPr lang="hr-HR" sz="1000" dirty="0"/>
                        <a:t> Pisanica 5,48; </a:t>
                      </a:r>
                      <a:r>
                        <a:rPr lang="hr-HR" sz="1000" u="sng" dirty="0"/>
                        <a:t>Romi</a:t>
                      </a:r>
                      <a:r>
                        <a:rPr lang="hr-HR" sz="1000" dirty="0"/>
                        <a:t> Grubišno 2,20; </a:t>
                      </a:r>
                      <a:r>
                        <a:rPr lang="hr-HR" sz="1000" u="sng" dirty="0"/>
                        <a:t>Nijemci</a:t>
                      </a:r>
                      <a:r>
                        <a:rPr lang="hr-HR" sz="1000" dirty="0"/>
                        <a:t> </a:t>
                      </a:r>
                      <a:r>
                        <a:rPr lang="hr-HR" sz="1000" dirty="0" err="1"/>
                        <a:t>Sirač</a:t>
                      </a:r>
                      <a:r>
                        <a:rPr lang="hr-HR" sz="1000" dirty="0"/>
                        <a:t> 1,61; </a:t>
                      </a:r>
                      <a:r>
                        <a:rPr lang="hr-HR" sz="1000" u="sng" dirty="0"/>
                        <a:t>Neizjašnjenih </a:t>
                      </a:r>
                      <a:r>
                        <a:rPr lang="hr-HR" sz="1000" dirty="0"/>
                        <a:t>Daruvar 1,94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7154"/>
                  </a:ext>
                </a:extLst>
              </a:tr>
              <a:tr h="1183831">
                <a:tc>
                  <a:txBody>
                    <a:bodyPr/>
                    <a:lstStyle/>
                    <a:p>
                      <a:r>
                        <a:rPr lang="hr-HR" sz="1500" b="1" dirty="0">
                          <a:solidFill>
                            <a:srgbClr val="FF0000"/>
                          </a:solidFill>
                        </a:rPr>
                        <a:t>NAJMANJE</a:t>
                      </a:r>
                    </a:p>
                    <a:p>
                      <a:r>
                        <a:rPr lang="hr-HR" sz="1500" dirty="0"/>
                        <a:t>1.</a:t>
                      </a:r>
                    </a:p>
                    <a:p>
                      <a:r>
                        <a:rPr lang="hr-HR" sz="1500" dirty="0"/>
                        <a:t>2.</a:t>
                      </a:r>
                    </a:p>
                    <a:p>
                      <a:r>
                        <a:rPr lang="hr-HR" sz="15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  <a:p>
                      <a:pPr algn="l"/>
                      <a:r>
                        <a:rPr lang="hr-HR" sz="1500" dirty="0"/>
                        <a:t>Končanica 44,6</a:t>
                      </a:r>
                    </a:p>
                    <a:p>
                      <a:pPr algn="l"/>
                      <a:r>
                        <a:rPr lang="hr-HR" sz="1500" b="1" dirty="0"/>
                        <a:t>Dežanovac 59,45</a:t>
                      </a:r>
                    </a:p>
                    <a:p>
                      <a:pPr algn="l"/>
                      <a:r>
                        <a:rPr lang="hr-HR" sz="1500" b="0" dirty="0"/>
                        <a:t>Daruvar 63,60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  <a:p>
                      <a:pPr algn="l"/>
                      <a:r>
                        <a:rPr lang="hr-HR" sz="1500" dirty="0"/>
                        <a:t>Z. </a:t>
                      </a:r>
                      <a:r>
                        <a:rPr lang="hr-HR" sz="1500" dirty="0" err="1"/>
                        <a:t>Toplovac</a:t>
                      </a:r>
                      <a:r>
                        <a:rPr lang="hr-HR" sz="1500" dirty="0"/>
                        <a:t> 0,00</a:t>
                      </a:r>
                    </a:p>
                    <a:p>
                      <a:pPr algn="l"/>
                      <a:r>
                        <a:rPr lang="hr-HR" sz="1500" dirty="0"/>
                        <a:t>V. Trojstvo 0,00</a:t>
                      </a:r>
                    </a:p>
                    <a:p>
                      <a:pPr algn="l"/>
                      <a:r>
                        <a:rPr lang="hr-HR" sz="1500" dirty="0" err="1"/>
                        <a:t>Štefanje</a:t>
                      </a:r>
                      <a:r>
                        <a:rPr lang="hr-HR" sz="1500" dirty="0"/>
                        <a:t> 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  <a:p>
                      <a:pPr algn="l"/>
                      <a:r>
                        <a:rPr lang="hr-HR" sz="1500" dirty="0" err="1"/>
                        <a:t>Z.Topolov</a:t>
                      </a:r>
                      <a:r>
                        <a:rPr lang="hr-HR" sz="1500" dirty="0"/>
                        <a:t>. 0,00</a:t>
                      </a:r>
                    </a:p>
                    <a:p>
                      <a:pPr algn="l"/>
                      <a:r>
                        <a:rPr lang="hr-HR" sz="1500" dirty="0"/>
                        <a:t>Čazma 0,63</a:t>
                      </a:r>
                    </a:p>
                    <a:p>
                      <a:pPr algn="l"/>
                      <a:r>
                        <a:rPr lang="hr-HR" sz="1500" dirty="0"/>
                        <a:t>Hercegovac 0,68</a:t>
                      </a:r>
                    </a:p>
                    <a:p>
                      <a:pPr algn="l"/>
                      <a:endParaRPr lang="hr-H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  <a:p>
                      <a:pPr algn="l"/>
                      <a:r>
                        <a:rPr lang="hr-HR" sz="1500" dirty="0"/>
                        <a:t>Z. </a:t>
                      </a:r>
                      <a:r>
                        <a:rPr lang="hr-HR" sz="1500" dirty="0" err="1"/>
                        <a:t>Topolov</a:t>
                      </a:r>
                      <a:r>
                        <a:rPr lang="hr-HR" sz="1500" dirty="0"/>
                        <a:t>. 0,00</a:t>
                      </a:r>
                    </a:p>
                    <a:p>
                      <a:pPr algn="l"/>
                      <a:r>
                        <a:rPr lang="hr-HR" sz="1500" dirty="0"/>
                        <a:t>Čazma 0,01</a:t>
                      </a:r>
                    </a:p>
                    <a:p>
                      <a:pPr algn="l"/>
                      <a:r>
                        <a:rPr lang="hr-HR" sz="1500" dirty="0" err="1"/>
                        <a:t>Rovišće</a:t>
                      </a:r>
                      <a:r>
                        <a:rPr lang="hr-HR" sz="1500" dirty="0"/>
                        <a:t> 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8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937E65-AE9C-4A44-A5CE-9AF7520B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NAJVEĆI GRADOVI, OPĆINE I SELA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358C7C-5368-426F-BF80-5D6BB7BF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3968"/>
            <a:ext cx="10820400" cy="4364718"/>
          </a:xfrm>
        </p:spPr>
        <p:txBody>
          <a:bodyPr>
            <a:normAutofit fontScale="85000" lnSpcReduction="20000"/>
          </a:bodyPr>
          <a:lstStyle/>
          <a:p>
            <a:r>
              <a:rPr lang="hr-HR" u="sng" dirty="0"/>
              <a:t>U ŽUPANIJI UKUPNO </a:t>
            </a:r>
            <a:r>
              <a:rPr lang="hr-HR" b="1" u="sng" dirty="0">
                <a:solidFill>
                  <a:srgbClr val="FF0000"/>
                </a:solidFill>
              </a:rPr>
              <a:t>101879</a:t>
            </a:r>
            <a:r>
              <a:rPr lang="hr-HR" u="sng" dirty="0"/>
              <a:t> STANOVNIKA (-17885 ili </a:t>
            </a:r>
            <a:r>
              <a:rPr lang="hr-HR" u="sng" dirty="0">
                <a:solidFill>
                  <a:srgbClr val="FF0000"/>
                </a:solidFill>
              </a:rPr>
              <a:t>-14,93%)</a:t>
            </a:r>
          </a:p>
          <a:p>
            <a:r>
              <a:rPr lang="hr-HR" sz="2000" b="1" dirty="0"/>
              <a:t>NAJVEĆI GRADOVI </a:t>
            </a:r>
            <a:r>
              <a:rPr lang="hr-HR" sz="1400" b="1" dirty="0"/>
              <a:t>(u zagradi naseljeno mjesto)</a:t>
            </a:r>
            <a:r>
              <a:rPr lang="hr-HR" sz="1400" dirty="0"/>
              <a:t>:</a:t>
            </a:r>
            <a:r>
              <a:rPr lang="hr-HR" sz="2000" dirty="0"/>
              <a:t>        1. Bjelovar 	     36316  (24392)   </a:t>
            </a:r>
            <a:r>
              <a:rPr lang="hr-HR" sz="2000" dirty="0">
                <a:solidFill>
                  <a:srgbClr val="FF0000"/>
                </a:solidFill>
              </a:rPr>
              <a:t>-9,84%</a:t>
            </a:r>
          </a:p>
          <a:p>
            <a:pPr marL="3200400" lvl="7" indent="0">
              <a:buNone/>
            </a:pPr>
            <a:r>
              <a:rPr lang="hr-HR" sz="2000" dirty="0"/>
              <a:t>		     2. Daruvar 	     10105 (7440)    </a:t>
            </a:r>
            <a:r>
              <a:rPr lang="hr-HR" sz="2000" dirty="0">
                <a:solidFill>
                  <a:srgbClr val="FF0000"/>
                </a:solidFill>
              </a:rPr>
              <a:t>-13,14%</a:t>
            </a:r>
            <a:endParaRPr lang="hr-HR" sz="2000" dirty="0"/>
          </a:p>
          <a:p>
            <a:pPr marL="3200400" lvl="7" indent="0">
              <a:buNone/>
            </a:pPr>
            <a:r>
              <a:rPr lang="hr-HR" sz="2000" dirty="0"/>
              <a:t>		     3. Garešnica          8624  (3294)      </a:t>
            </a:r>
            <a:r>
              <a:rPr lang="hr-HR" sz="2000" dirty="0">
                <a:solidFill>
                  <a:srgbClr val="FF0000"/>
                </a:solidFill>
              </a:rPr>
              <a:t>-13%</a:t>
            </a:r>
            <a:endParaRPr lang="hr-HR" sz="2000" dirty="0"/>
          </a:p>
          <a:p>
            <a:pPr marL="3200400" lvl="7" indent="0">
              <a:buNone/>
            </a:pPr>
            <a:endParaRPr lang="hr-HR" sz="2000" dirty="0"/>
          </a:p>
          <a:p>
            <a:pPr marL="3200400" lvl="7" indent="0">
              <a:buNone/>
            </a:pPr>
            <a:r>
              <a:rPr lang="hr-HR" sz="2000" b="1" dirty="0"/>
              <a:t>NAJVEĆE OPĆINE 		       NAJVEĆA SELA</a:t>
            </a:r>
          </a:p>
          <a:p>
            <a:pPr marL="3657600" lvl="7" indent="-457200">
              <a:buFont typeface="+mj-lt"/>
              <a:buAutoNum type="arabicPeriod"/>
            </a:pPr>
            <a:r>
              <a:rPr lang="hr-HR" sz="2000" dirty="0" err="1"/>
              <a:t>Rovišće</a:t>
            </a:r>
            <a:r>
              <a:rPr lang="hr-HR" sz="2000" dirty="0"/>
              <a:t>    4144		       1. </a:t>
            </a:r>
            <a:r>
              <a:rPr lang="hr-HR" sz="2000" dirty="0" err="1"/>
              <a:t>Sirač</a:t>
            </a:r>
            <a:r>
              <a:rPr lang="hr-HR" sz="1200" dirty="0"/>
              <a:t>                  </a:t>
            </a:r>
            <a:r>
              <a:rPr lang="hr-HR" sz="2000" dirty="0"/>
              <a:t>1152 </a:t>
            </a:r>
          </a:p>
          <a:p>
            <a:pPr marL="3657600" lvl="7" indent="-457200">
              <a:buAutoNum type="arabicPeriod"/>
            </a:pPr>
            <a:r>
              <a:rPr lang="hr-HR" sz="2000" dirty="0" err="1"/>
              <a:t>Đulovac</a:t>
            </a:r>
            <a:r>
              <a:rPr lang="hr-HR" sz="2000" dirty="0"/>
              <a:t>     2772	                      2. </a:t>
            </a:r>
            <a:r>
              <a:rPr lang="hr-HR" sz="2000" dirty="0" err="1"/>
              <a:t>Predavac</a:t>
            </a:r>
            <a:r>
              <a:rPr lang="hr-HR" sz="2000" dirty="0"/>
              <a:t> 1144 </a:t>
            </a:r>
            <a:r>
              <a:rPr lang="hr-HR" sz="1200" dirty="0"/>
              <a:t>(</a:t>
            </a:r>
            <a:r>
              <a:rPr lang="hr-HR" sz="1200" dirty="0" err="1"/>
              <a:t>Opć</a:t>
            </a:r>
            <a:r>
              <a:rPr lang="hr-HR" sz="1200" dirty="0"/>
              <a:t>. </a:t>
            </a:r>
            <a:r>
              <a:rPr lang="hr-HR" sz="1200" dirty="0" err="1"/>
              <a:t>Rovišće</a:t>
            </a:r>
            <a:r>
              <a:rPr lang="hr-HR" sz="1200" dirty="0"/>
              <a:t>)</a:t>
            </a:r>
            <a:endParaRPr lang="hr-HR" sz="2000" dirty="0"/>
          </a:p>
          <a:p>
            <a:pPr marL="3657600" lvl="7" indent="-457200">
              <a:buAutoNum type="arabicPeriod"/>
            </a:pPr>
            <a:r>
              <a:rPr lang="hr-HR" sz="2000" dirty="0"/>
              <a:t>Nova </a:t>
            </a:r>
            <a:r>
              <a:rPr lang="hr-HR" sz="2000" dirty="0" err="1"/>
              <a:t>Rača</a:t>
            </a:r>
            <a:r>
              <a:rPr lang="hr-HR" sz="2000" dirty="0"/>
              <a:t>  2756                       3. V. Trojstvo 1075</a:t>
            </a:r>
          </a:p>
          <a:p>
            <a:pPr marL="3657600" lvl="7" indent="-457200">
              <a:buAutoNum type="arabicPeriod"/>
            </a:pPr>
            <a:endParaRPr lang="hr-HR" sz="2000" dirty="0"/>
          </a:p>
          <a:p>
            <a:pPr marL="3200400" lvl="7" indent="0">
              <a:buNone/>
            </a:pPr>
            <a:r>
              <a:rPr lang="hr-HR" sz="2000" dirty="0"/>
              <a:t>*Inače najveće selo bi bilo </a:t>
            </a:r>
            <a:r>
              <a:rPr lang="hr-HR" sz="2000" b="1" dirty="0">
                <a:solidFill>
                  <a:srgbClr val="0070C0"/>
                </a:solidFill>
              </a:rPr>
              <a:t>Ždralovi</a:t>
            </a:r>
            <a:r>
              <a:rPr lang="hr-HR" sz="2000" dirty="0"/>
              <a:t>, ali su </a:t>
            </a:r>
            <a:r>
              <a:rPr lang="hr-HR" sz="2000" u="sng" dirty="0">
                <a:solidFill>
                  <a:srgbClr val="0070C0"/>
                </a:solidFill>
              </a:rPr>
              <a:t>dio grada Bjelovara </a:t>
            </a:r>
            <a:r>
              <a:rPr lang="hr-HR" sz="2000" dirty="0"/>
              <a:t>s </a:t>
            </a:r>
            <a:r>
              <a:rPr lang="hr-HR" sz="2000" u="sng" dirty="0">
                <a:solidFill>
                  <a:srgbClr val="0070C0"/>
                </a:solidFill>
              </a:rPr>
              <a:t>1311 stanovnika   </a:t>
            </a:r>
          </a:p>
          <a:p>
            <a:pPr marL="3200400" lvl="7" indent="0">
              <a:buNone/>
            </a:pPr>
            <a:r>
              <a:rPr lang="hr-HR" sz="2000" u="sng" dirty="0"/>
              <a:t>I ZA KRAJ…</a:t>
            </a:r>
          </a:p>
          <a:p>
            <a:pPr marL="3200400" lvl="7" indent="0">
              <a:buNone/>
            </a:pPr>
            <a:r>
              <a:rPr lang="hr-HR" sz="2000" dirty="0">
                <a:solidFill>
                  <a:srgbClr val="E5224E">
                    <a:lumMod val="50000"/>
                  </a:srgbClr>
                </a:solidFill>
              </a:rPr>
              <a:t>*Općina Dežanovac 1978 st., a bilo 2715,  -27,15%,</a:t>
            </a:r>
          </a:p>
          <a:p>
            <a:pPr marL="3200400" lvl="7" indent="0">
              <a:buNone/>
            </a:pPr>
            <a:r>
              <a:rPr lang="hr-HR" sz="2000" dirty="0">
                <a:solidFill>
                  <a:srgbClr val="7030A0"/>
                </a:solidFill>
              </a:rPr>
              <a:t>**Naseljeno mjesto Dežanovac 608 st., bilo 888   -31,54% ! </a:t>
            </a:r>
          </a:p>
          <a:p>
            <a:pPr marL="3200400" lvl="7" indent="0">
              <a:buNone/>
            </a:pPr>
            <a:r>
              <a:rPr lang="hr-HR" sz="2000" dirty="0">
                <a:solidFill>
                  <a:srgbClr val="FF0000"/>
                </a:solidFill>
              </a:rPr>
              <a:t>*** ŠKOLA 2011. &gt; 215 </a:t>
            </a:r>
            <a:r>
              <a:rPr lang="hr-HR" sz="2000" dirty="0" err="1">
                <a:solidFill>
                  <a:srgbClr val="FF0000"/>
                </a:solidFill>
              </a:rPr>
              <a:t>uč</a:t>
            </a:r>
            <a:r>
              <a:rPr lang="hr-HR" sz="2000" dirty="0">
                <a:solidFill>
                  <a:srgbClr val="FF0000"/>
                </a:solidFill>
              </a:rPr>
              <a:t>.     </a:t>
            </a:r>
            <a:r>
              <a:rPr lang="hr-HR" sz="2000" u="sng" dirty="0">
                <a:solidFill>
                  <a:srgbClr val="FF0000"/>
                </a:solidFill>
              </a:rPr>
              <a:t>2021. &gt;&gt;&gt;&gt;  125uč.</a:t>
            </a:r>
            <a:r>
              <a:rPr lang="hr-HR" sz="2000" dirty="0">
                <a:solidFill>
                  <a:srgbClr val="FF0000"/>
                </a:solidFill>
              </a:rPr>
              <a:t>      </a:t>
            </a:r>
            <a:r>
              <a:rPr lang="hr-HR" sz="2000" b="1" u="sng" dirty="0">
                <a:solidFill>
                  <a:srgbClr val="FF0000"/>
                </a:solidFill>
              </a:rPr>
              <a:t>-41,86%!!!        </a:t>
            </a:r>
            <a:r>
              <a:rPr lang="hr-HR" sz="2000" u="sng" dirty="0">
                <a:solidFill>
                  <a:srgbClr val="FF0000"/>
                </a:solidFill>
              </a:rPr>
              <a:t>                 </a:t>
            </a:r>
          </a:p>
          <a:p>
            <a:pPr marL="3200400" lvl="7" indent="0">
              <a:buNone/>
            </a:pPr>
            <a:r>
              <a:rPr lang="hr-HR" sz="2000" dirty="0"/>
              <a:t>       </a:t>
            </a:r>
          </a:p>
          <a:p>
            <a:pPr marL="3200400" lvl="7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974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C17C1-88CF-4204-A617-B8BCC180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54389"/>
          </a:xfrm>
        </p:spPr>
        <p:txBody>
          <a:bodyPr>
            <a:noAutofit/>
          </a:bodyPr>
          <a:lstStyle/>
          <a:p>
            <a:r>
              <a:rPr lang="hr-HR" sz="2800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Usporedna statistika izbornih predmeta OŠ Dežanovac 2025./2026. i prethodnih godina</a:t>
            </a:r>
            <a:endParaRPr lang="hr-HR" sz="28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D10C58B-EE9D-4D2D-83BF-9BFD8AE90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471" y="1904301"/>
            <a:ext cx="3465648" cy="397156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F70E511-8A64-420C-81BC-BA6C51DC0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731" y="2371974"/>
            <a:ext cx="5762602" cy="249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40DB0-36AA-46AC-B8EB-57D011B3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38279"/>
          </a:xfrm>
        </p:spPr>
        <p:txBody>
          <a:bodyPr>
            <a:normAutofit/>
          </a:bodyPr>
          <a:lstStyle/>
          <a:p>
            <a:r>
              <a:rPr lang="hr-HR" sz="3600" i="1" dirty="0"/>
              <a:t>Izborni predmeti PN i ukupno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A3DC509-63BD-4D23-8181-0C2F967C0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22" y="2002602"/>
            <a:ext cx="5762602" cy="33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6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9ADF3B-B995-42B5-9C58-2F5EE2F0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38947"/>
          </a:xfrm>
        </p:spPr>
        <p:txBody>
          <a:bodyPr/>
          <a:lstStyle/>
          <a:p>
            <a:r>
              <a:rPr lang="hr-HR" i="1" dirty="0"/>
              <a:t>Statistika izbornih predmeta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FC3CA2A-0592-4DCF-9C82-571502094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79" y="2088859"/>
            <a:ext cx="5913848" cy="35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F59B63-FCB0-493A-AE34-458CC966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88613"/>
          </a:xfrm>
        </p:spPr>
        <p:txBody>
          <a:bodyPr/>
          <a:lstStyle/>
          <a:p>
            <a:r>
              <a:rPr lang="hr-HR" i="1" dirty="0"/>
              <a:t>II. Statistika izbornih predmeta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C8E6E8A-A646-4D80-ADBE-F7CDC64FF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216" y="2443306"/>
            <a:ext cx="6533431" cy="17528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91D3CB-4CFC-41B0-8247-A98F3FD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85" y="4245872"/>
            <a:ext cx="6618213" cy="16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91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1235</Words>
  <Application>Microsoft Office PowerPoint</Application>
  <PresentationFormat>Široki zaslon</PresentationFormat>
  <Paragraphs>268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Garamond</vt:lpstr>
      <vt:lpstr>Organski</vt:lpstr>
      <vt:lpstr>Isparavanje</vt:lpstr>
      <vt:lpstr>Statistički prikaz izbornih predmeta u OŠ Dežanovac za 2025./2026. i prethodnih godina, uz kritički osvrt</vt:lpstr>
      <vt:lpstr>podaci DZS, POPIS 2021.</vt:lpstr>
      <vt:lpstr>SUSJEDNE OPĆINE i DARUVAR, PO NARODNOSTI (bivša Općina Daruvar)</vt:lpstr>
      <vt:lpstr>NA NIVOU ŽUPANIJE….</vt:lpstr>
      <vt:lpstr>NAJVEĆI GRADOVI, OPĆINE I SELA</vt:lpstr>
      <vt:lpstr>Usporedna statistika izbornih predmeta OŠ Dežanovac 2025./2026. i prethodnih godina</vt:lpstr>
      <vt:lpstr>Izborni predmeti PN i ukupno</vt:lpstr>
      <vt:lpstr>Statistika izbornih predmeta</vt:lpstr>
      <vt:lpstr>II. Statistika izbornih predmeta</vt:lpstr>
      <vt:lpstr>III. Statistika izbornih predmeta</vt:lpstr>
      <vt:lpstr>PowerPoint prezentacija</vt:lpstr>
      <vt:lpstr>PowerPoint prezentacija</vt:lpstr>
      <vt:lpstr>Statistika izbornih predmeta  – Kritički osvrt i preporuke</vt:lpstr>
      <vt:lpstr>Statistika izbornih predmeta  – Kritički osvrt i preporuke</vt:lpstr>
      <vt:lpstr>Suradnja s manjinskim udrugama, BBŽ i MZOM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Statistički prikaz izbornih predmeta u OŠ Dežanovac</dc:title>
  <dc:creator>Zoran Činčak</dc:creator>
  <cp:lastModifiedBy>Zoran Činčak</cp:lastModifiedBy>
  <cp:revision>8</cp:revision>
  <cp:lastPrinted>2025-10-17T06:41:36Z</cp:lastPrinted>
  <dcterms:created xsi:type="dcterms:W3CDTF">2025-10-14T10:22:24Z</dcterms:created>
  <dcterms:modified xsi:type="dcterms:W3CDTF">2025-10-17T06:57:49Z</dcterms:modified>
</cp:coreProperties>
</file>