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628F88-DD47-475C-8AAD-61AF78236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786466"/>
          </a:xfrm>
        </p:spPr>
        <p:txBody>
          <a:bodyPr/>
          <a:lstStyle/>
          <a:p>
            <a:r>
              <a:rPr lang="hr-HR" dirty="0">
                <a:solidFill>
                  <a:srgbClr val="0070C1"/>
                </a:solidFill>
                <a:latin typeface="Calibri-Light"/>
              </a:rPr>
              <a:t>OSTVARIVANJE PRAVA IZ RADNOG ODNOSA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A4B8091-DC83-43BA-B6A6-87F3CA2D0E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sz="3000" dirty="0">
                <a:solidFill>
                  <a:srgbClr val="0070C0"/>
                </a:solidFill>
              </a:rPr>
              <a:t>(Od upozorenja do otkaza ugovora o radu – 2. dio)</a:t>
            </a:r>
          </a:p>
          <a:p>
            <a:endParaRPr lang="hr-HR" sz="2400" i="1" dirty="0"/>
          </a:p>
          <a:p>
            <a:r>
              <a:rPr lang="hr-HR" sz="2400" i="1" dirty="0"/>
              <a:t>									Zoran </a:t>
            </a:r>
            <a:r>
              <a:rPr lang="hr-HR" sz="2400" i="1" dirty="0" err="1"/>
              <a:t>Činčak,mag.pov</a:t>
            </a:r>
            <a:r>
              <a:rPr lang="hr-HR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2868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C45EB7-C5CA-45BE-A426-3879A92B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hr-HR" sz="3200" dirty="0">
                <a:ln>
                  <a:noFill/>
                </a:ln>
                <a:solidFill>
                  <a:srgbClr val="0070C1"/>
                </a:solidFill>
                <a:latin typeface="Calibri-Light"/>
                <a:ea typeface="+mn-ea"/>
                <a:cs typeface="+mn-cs"/>
              </a:rPr>
              <a:t>Ostvarivanje prava kod otkaza zbog nezadovoljavanja na probnom radu</a:t>
            </a:r>
            <a:br>
              <a:rPr lang="hr-HR" sz="900" dirty="0">
                <a:ln>
                  <a:noFill/>
                </a:ln>
                <a:solidFill>
                  <a:srgbClr val="0070C1"/>
                </a:solidFill>
                <a:latin typeface="Calibri-Light"/>
                <a:ea typeface="+mn-ea"/>
                <a:cs typeface="+mn-cs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7C5E8F-C40A-4A58-B62F-996E0F6A6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70745"/>
            <a:ext cx="9601196" cy="4005123"/>
          </a:xfrm>
        </p:spPr>
        <p:txBody>
          <a:bodyPr>
            <a:normAutofit fontScale="85000" lnSpcReduction="20000"/>
          </a:bodyPr>
          <a:lstStyle/>
          <a:p>
            <a:r>
              <a:rPr lang="pl-PL" dirty="0">
                <a:solidFill>
                  <a:srgbClr val="FF0000"/>
                </a:solidFill>
                <a:latin typeface="ArialMT"/>
              </a:rPr>
              <a:t>• 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</a:rPr>
              <a:t>Kod ovog otkaza poslodavac je u daleko povoljnijem položaju u odnosu na radnika kao i kad otkazuje drugim vrstama otkaza.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To stoga što se prema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čl.53.st.4. ZR-u, na taj otkaz ne primjenjuju se odredbe ZR-a o otkazu ugovora o radu, osim čl. 120., čl. 121. st. 1. i čl. 125. ZR-a.</a:t>
            </a:r>
          </a:p>
          <a:p>
            <a:r>
              <a:rPr lang="hr-HR" dirty="0">
                <a:solidFill>
                  <a:srgbClr val="FF0000"/>
                </a:solidFill>
                <a:latin typeface="ArialMT"/>
              </a:rPr>
              <a:t>• 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</a:rPr>
              <a:t>Radnik može tražiti da sud utvrdi nezakonitost takvog otkaza jedino ako je poslodavac povrijedio odredbe članaka 120., 121. stavka 1. i 125. ZR-a, odnosno ako je otkaz ugovora o radu posljedica diskriminacije ili 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</a:rPr>
              <a:t>mobinga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hr-HR" dirty="0">
                <a:solidFill>
                  <a:srgbClr val="0070C1"/>
                </a:solidFill>
                <a:latin typeface="ArialMT"/>
              </a:rPr>
              <a:t>• </a:t>
            </a:r>
            <a:r>
              <a:rPr lang="hr-HR" dirty="0">
                <a:solidFill>
                  <a:srgbClr val="0070C1"/>
                </a:solidFill>
                <a:latin typeface="Calibri" panose="020F0502020204030204" pitchFamily="34" charset="0"/>
              </a:rPr>
              <a:t>Međutim, u slučaju otkaza ugovora o radu zbog neuspjeha na probnom radu radnik ne može tražiti da se vrati na posao.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Radnik može dokazati da je otkaz nedopušten, ali umjesto vraćanja na posao može tražiti (samo) sudski raskid ugovora o radu.</a:t>
            </a:r>
          </a:p>
          <a:p>
            <a:r>
              <a:rPr lang="pl-PL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pl-PL" b="1" dirty="0">
                <a:solidFill>
                  <a:srgbClr val="000000"/>
                </a:solidFill>
                <a:latin typeface="Calibri-Bold"/>
              </a:rPr>
              <a:t>Ako je poslodavac odluku o nezadovoljenju na probnom radu donio u </a:t>
            </a:r>
            <a:r>
              <a:rPr lang="hr-HR" b="1" dirty="0">
                <a:solidFill>
                  <a:srgbClr val="000000"/>
                </a:solidFill>
                <a:latin typeface="Calibri-Bold"/>
              </a:rPr>
              <a:t>vrijeme kada je probni rad već istekao, tad se taj otkaz ne bi više smatrao otkazom zbog nezadovoljenja na probnom radu!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0394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99EEF4-6AA0-4B80-8B22-B083075B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55725"/>
          </a:xfrm>
        </p:spPr>
        <p:txBody>
          <a:bodyPr>
            <a:normAutofit fontScale="90000"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sv-SE" sz="3200" dirty="0">
                <a:ln>
                  <a:noFill/>
                </a:ln>
                <a:solidFill>
                  <a:srgbClr val="0070C1"/>
                </a:solidFill>
                <a:latin typeface="Calibri-Light"/>
                <a:ea typeface="+mn-ea"/>
                <a:cs typeface="+mn-cs"/>
              </a:rPr>
              <a:t>Ostvarivanje prava kod izvanrednog otkaza</a:t>
            </a:r>
            <a:br>
              <a:rPr lang="sv-SE" sz="3200" dirty="0">
                <a:ln>
                  <a:noFill/>
                </a:ln>
                <a:solidFill>
                  <a:srgbClr val="0070C1"/>
                </a:solidFill>
                <a:latin typeface="Calibri-Light"/>
                <a:ea typeface="+mn-ea"/>
                <a:cs typeface="+mn-cs"/>
              </a:rPr>
            </a:br>
            <a:endParaRPr lang="hr-HR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085309-AA16-4EA3-BDA8-46CA4C54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02297"/>
            <a:ext cx="9601196" cy="4198070"/>
          </a:xfrm>
        </p:spPr>
        <p:txBody>
          <a:bodyPr>
            <a:normAutofit fontScale="92500" lnSpcReduction="20000"/>
          </a:bodyPr>
          <a:lstStyle/>
          <a:p>
            <a:r>
              <a:rPr lang="hr-HR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Često je neopravdano odbijanje izvršenja naloženog posla razlog za otkaz ugovora o radu.</a:t>
            </a:r>
          </a:p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Radnik se može pozvati na situacije u kojima odbijanje ne bi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predstavljalo opravdan razlog za otkaz ugovora o radu;</a:t>
            </a:r>
          </a:p>
          <a:p>
            <a:r>
              <a:rPr lang="hr-HR" dirty="0">
                <a:solidFill>
                  <a:srgbClr val="0070C1"/>
                </a:solidFill>
                <a:latin typeface="ArialMT"/>
              </a:rPr>
              <a:t>• </a:t>
            </a:r>
            <a:r>
              <a:rPr lang="hr-HR" dirty="0">
                <a:solidFill>
                  <a:srgbClr val="0070C1"/>
                </a:solidFill>
                <a:latin typeface="Calibri" panose="020F0502020204030204" pitchFamily="34" charset="0"/>
              </a:rPr>
              <a:t>radnik nije dužan obavljati poslove za koje nije preuzeo obvezu ispunjena ugovorom osim u slučaju izvanrednih okolnosti,</a:t>
            </a:r>
          </a:p>
          <a:p>
            <a:r>
              <a:rPr lang="hr-HR" dirty="0">
                <a:solidFill>
                  <a:srgbClr val="0070C1"/>
                </a:solidFill>
                <a:latin typeface="ArialMT"/>
              </a:rPr>
              <a:t>• </a:t>
            </a:r>
            <a:r>
              <a:rPr lang="hr-HR" dirty="0">
                <a:solidFill>
                  <a:srgbClr val="0070C1"/>
                </a:solidFill>
                <a:latin typeface="Calibri" panose="020F0502020204030204" pitchFamily="34" charset="0"/>
              </a:rPr>
              <a:t>u slučaju ako upute poslodavca nisu u skladu s naravi i vrstom rada,</a:t>
            </a:r>
          </a:p>
          <a:p>
            <a:r>
              <a:rPr lang="hr-HR" dirty="0">
                <a:solidFill>
                  <a:srgbClr val="0070C1"/>
                </a:solidFill>
                <a:latin typeface="ArialMT"/>
              </a:rPr>
              <a:t>• </a:t>
            </a:r>
            <a:r>
              <a:rPr lang="hr-HR" dirty="0">
                <a:solidFill>
                  <a:srgbClr val="0070C1"/>
                </a:solidFill>
                <a:latin typeface="Calibri" panose="020F0502020204030204" pitchFamily="34" charset="0"/>
              </a:rPr>
              <a:t>ako način i mjesto obavljanja rada vrijeđaju pravo i dostojanstvo </a:t>
            </a:r>
            <a:r>
              <a:rPr lang="pl-PL" dirty="0">
                <a:solidFill>
                  <a:srgbClr val="0070C1"/>
                </a:solidFill>
                <a:latin typeface="Calibri" panose="020F0502020204030204" pitchFamily="34" charset="0"/>
              </a:rPr>
              <a:t>radnika, odnosno ako nisu osigurani uvjeti za siguran rad.</a:t>
            </a:r>
          </a:p>
          <a:p>
            <a:r>
              <a:rPr lang="hr-HR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Radnik može istaknuti prigovor da je poslodavac otkazao ugovor o radu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izvanrednim otkazom protekom roka od 15 dana, što će u slučaju ako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se utvrdi točnim, rezultirati sudskim utvrđenjem da otkaz nije dopušten.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58222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59478F-77AF-4129-A2BD-B119D0E7C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38279"/>
          </a:xfrm>
        </p:spPr>
        <p:txBody>
          <a:bodyPr>
            <a:normAutofit fontScale="90000"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hr-HR" sz="3200" dirty="0">
                <a:ln>
                  <a:noFill/>
                </a:ln>
                <a:solidFill>
                  <a:srgbClr val="0070C1"/>
                </a:solidFill>
                <a:latin typeface="Calibri-Light"/>
                <a:ea typeface="+mn-ea"/>
                <a:cs typeface="+mn-cs"/>
              </a:rPr>
              <a:t>Ostvarivanje prava vraćanja na posao</a:t>
            </a:r>
            <a:br>
              <a:rPr lang="hr-HR" sz="1500" dirty="0">
                <a:ln>
                  <a:noFill/>
                </a:ln>
                <a:solidFill>
                  <a:srgbClr val="0070C1"/>
                </a:solidFill>
                <a:latin typeface="Calibri-Light"/>
                <a:ea typeface="+mn-ea"/>
                <a:cs typeface="+mn-cs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A13646-0BC4-4EAD-B662-78126833E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761688"/>
            <a:ext cx="9601196" cy="4114180"/>
          </a:xfrm>
        </p:spPr>
        <p:txBody>
          <a:bodyPr>
            <a:normAutofit fontScale="85000" lnSpcReduction="20000"/>
          </a:bodyPr>
          <a:lstStyle/>
          <a:p>
            <a:r>
              <a:rPr lang="pl-PL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Ovrši postupak radnik mora pokrenuti 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</a:rPr>
              <a:t>u roku od 60 dana od dana kad 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</a:rPr>
              <a:t>je stekao pravo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tražiti vraćanje na posao ( čl. 268. OZ-a).</a:t>
            </a:r>
          </a:p>
          <a:p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Radnik se dužan odazvati svakodobnom pozivu poslodavca, pa i nakon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</a:rPr>
              <a:t>paricijskog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 roka, dakle i tijekom ovršnog postupka.</a:t>
            </a:r>
          </a:p>
          <a:p>
            <a:r>
              <a:rPr lang="hr-HR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Sama činjenica da se radnik u međuvremenu zaposlio kod drugog poslodavca, ne isključuje njegovo pravo zahtijevati vraćanje na posao kod tuženog poslodavca.</a:t>
            </a:r>
          </a:p>
          <a:p>
            <a:r>
              <a:rPr lang="pl-PL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Ovršenik, odnosno poslodavac dužan je vratiti radnika na ono radno mjesto koje je u izreci presude naznačeno. To bi trebalo biti radno mjesto za koje radnik ima sklopljen ugovor o radu, odnosno koje je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obavljao prije nego što mu je nedopušteno otkazan ugovor o radu.</a:t>
            </a:r>
          </a:p>
          <a:p>
            <a:r>
              <a:rPr lang="hr-HR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Što kad je došlo do ukidanja tog radnog mjesta?  &gt; 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</a:rPr>
              <a:t>Vratiti ga na 1 dan i dati mu otkaz!?</a:t>
            </a:r>
          </a:p>
          <a:p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</a:rPr>
              <a:t>Iako izgleda nelogično, sudska praksa Rh i EU ovo priznaje, jer morate poštovati sudsku odluku o vraćanju na posao, ali, ne možete ga zadržati jer radnog mjesta nema!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04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351AE4-F2D9-499F-BDE5-78D667D38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29890"/>
          </a:xfrm>
        </p:spPr>
        <p:txBody>
          <a:bodyPr>
            <a:normAutofit fontScale="90000"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hr-HR" sz="3200" dirty="0">
                <a:ln>
                  <a:noFill/>
                </a:ln>
                <a:solidFill>
                  <a:srgbClr val="0070C1"/>
                </a:solidFill>
                <a:latin typeface="Calibri-Light"/>
                <a:ea typeface="+mn-ea"/>
                <a:cs typeface="+mn-cs"/>
              </a:rPr>
              <a:t>Ostvarivanje prava vraćanja na posao</a:t>
            </a:r>
            <a:br>
              <a:rPr lang="hr-HR" sz="1800" dirty="0">
                <a:ln>
                  <a:noFill/>
                </a:ln>
                <a:solidFill>
                  <a:srgbClr val="0070C1"/>
                </a:solidFill>
                <a:latin typeface="Calibri-Light"/>
                <a:ea typeface="+mn-ea"/>
                <a:cs typeface="+mn-cs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F9257E-9BB4-45EE-9754-B5D414372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02297"/>
            <a:ext cx="9601196" cy="4273571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Sama 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</a:rPr>
              <a:t>činjenica da je poslodavac zaposlio drugog radnika na radnom mjestu radnika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kojemu je otkazan ugovor o radu i s kojim vodi spor, ne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utječe na pravo tog radnika tražiti da ga se vrati na njegovo radno mjesto.</a:t>
            </a:r>
          </a:p>
          <a:p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Kad radnik ne može tražiti vraćanje?</a:t>
            </a:r>
          </a:p>
          <a:p>
            <a:r>
              <a:rPr lang="hr-HR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ako tijekom spora napuni 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</a:rPr>
              <a:t>65 godina života i 15 godina mirovinskog staža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</a:p>
          <a:p>
            <a:r>
              <a:rPr lang="hr-HR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ako su radnik i poslodavac tijekom sudskog spora 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</a:rPr>
              <a:t>sklopili ugovor o radu na određeno vrijeme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</a:p>
          <a:p>
            <a:r>
              <a:rPr lang="hr-HR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pravomoćnosti rješenja o 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</a:rPr>
              <a:t>priznanju prava na invalidsku mirovinu zbog 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</a:rPr>
              <a:t>potpunog gubitka radne sposobnosti radnika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764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7A82D0-580E-49AA-8987-844EC007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6F8CA8A-5F93-4864-94C4-7AE2B36DD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800" dirty="0">
                <a:solidFill>
                  <a:srgbClr val="00B050"/>
                </a:solidFill>
              </a:rPr>
              <a:t>Hvala na pažnji!</a:t>
            </a:r>
          </a:p>
          <a:p>
            <a:pPr marL="0" indent="0" algn="ctr">
              <a:buNone/>
            </a:pPr>
            <a:endParaRPr lang="hr-HR" sz="48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r-HR" sz="4800" dirty="0">
                <a:solidFill>
                  <a:srgbClr val="00B050"/>
                </a:solidFill>
              </a:rPr>
              <a:t>										</a:t>
            </a:r>
            <a:r>
              <a:rPr lang="hr-HR" sz="1800" dirty="0">
                <a:solidFill>
                  <a:srgbClr val="0070C0"/>
                </a:solidFill>
              </a:rPr>
              <a:t>Ravnatelj mentor: Zoran Činčak, </a:t>
            </a:r>
            <a:r>
              <a:rPr lang="hr-HR" sz="1800" dirty="0" err="1">
                <a:solidFill>
                  <a:srgbClr val="0070C0"/>
                </a:solidFill>
              </a:rPr>
              <a:t>mag</a:t>
            </a:r>
            <a:r>
              <a:rPr lang="hr-HR" sz="1800" dirty="0">
                <a:solidFill>
                  <a:srgbClr val="0070C0"/>
                </a:solidFill>
              </a:rPr>
              <a:t>. </a:t>
            </a:r>
            <a:r>
              <a:rPr lang="hr-HR" sz="1800" dirty="0" err="1">
                <a:solidFill>
                  <a:srgbClr val="0070C0"/>
                </a:solidFill>
              </a:rPr>
              <a:t>pov</a:t>
            </a:r>
            <a:r>
              <a:rPr lang="hr-HR" sz="18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58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E78F81-BCD7-4603-8610-CC0B94FB8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754389"/>
          </a:xfrm>
        </p:spPr>
        <p:txBody>
          <a:bodyPr>
            <a:normAutofit fontScale="90000"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hr-HR" sz="3200" dirty="0">
                <a:ln>
                  <a:noFill/>
                </a:ln>
                <a:solidFill>
                  <a:srgbClr val="0070C1"/>
                </a:solidFill>
                <a:latin typeface="Calibri-Light"/>
                <a:ea typeface="+mn-ea"/>
                <a:cs typeface="+mn-cs"/>
              </a:rPr>
              <a:t>Ostvarivanje prava iz radnog odnosa pred poslodavcem</a:t>
            </a:r>
            <a:br>
              <a:rPr lang="hr-HR" sz="2000" dirty="0">
                <a:ln>
                  <a:noFill/>
                </a:ln>
                <a:solidFill>
                  <a:srgbClr val="0070C1"/>
                </a:solidFill>
                <a:latin typeface="Calibri-Light"/>
                <a:ea typeface="+mn-ea"/>
                <a:cs typeface="+mn-cs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77C563-8273-46BB-AEF6-F52757461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459684"/>
            <a:ext cx="9601196" cy="4416184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Radnik koji smatra da mu je poslodavac povrijedio neko pravo iz radnog odnosa mora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u roku od 15 dana od dostave odluke kojom je povrijeđeno njegovo pravo, odnosno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od saznanja za povredu prava, zahtijevati od poslodavca ostvarenje toga prava.</a:t>
            </a:r>
          </a:p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Ako poslodavac u roku od 15 dana nije odlučio o tom zahtjevu, a radnik nije u daljnjem roku od 15 dana podnio tužbu, on gubi pravo na sudsku zaštitu. </a:t>
            </a:r>
            <a:r>
              <a:rPr lang="pl-PL" dirty="0">
                <a:solidFill>
                  <a:srgbClr val="0070C1"/>
                </a:solidFill>
                <a:latin typeface="Calibri" panose="020F0502020204030204" pitchFamily="34" charset="0"/>
              </a:rPr>
              <a:t>Međutim, ako poslodavac naknadno odluči o zahtjevu radnika, nije prekludiran</a:t>
            </a:r>
            <a:r>
              <a:rPr lang="pl-PL" sz="1600" dirty="0">
                <a:solidFill>
                  <a:srgbClr val="0070C1"/>
                </a:solidFill>
                <a:latin typeface="Calibri" panose="020F0502020204030204" pitchFamily="34" charset="0"/>
              </a:rPr>
              <a:t> </a:t>
            </a:r>
            <a:r>
              <a:rPr lang="pl-PL" dirty="0">
                <a:solidFill>
                  <a:srgbClr val="0070C1"/>
                </a:solidFill>
                <a:latin typeface="Calibri" panose="020F0502020204030204" pitchFamily="34" charset="0"/>
              </a:rPr>
              <a:t>u pravu </a:t>
            </a:r>
            <a:r>
              <a:rPr lang="pl-PL" sz="1600" i="1" dirty="0">
                <a:solidFill>
                  <a:srgbClr val="0070C1"/>
                </a:solidFill>
                <a:latin typeface="Calibri" panose="020F0502020204030204" pitchFamily="34" charset="0"/>
              </a:rPr>
              <a:t>(nije mu uskraćeno pravo, n.a.) </a:t>
            </a:r>
            <a:r>
              <a:rPr lang="pl-PL" dirty="0">
                <a:solidFill>
                  <a:srgbClr val="0070C1"/>
                </a:solidFill>
                <a:latin typeface="Calibri" panose="020F0502020204030204" pitchFamily="34" charset="0"/>
              </a:rPr>
              <a:t>da u roku od 15 dana podnese tužbu, jer će mu rok za tužbu početi teći od naknade odluke </a:t>
            </a:r>
            <a:r>
              <a:rPr lang="hr-HR" dirty="0">
                <a:solidFill>
                  <a:srgbClr val="0070C1"/>
                </a:solidFill>
                <a:latin typeface="Calibri" panose="020F0502020204030204" pitchFamily="34" charset="0"/>
              </a:rPr>
              <a:t>poslodavca.</a:t>
            </a:r>
          </a:p>
          <a:p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</a:rPr>
              <a:t>Vrhovni sud RH, Rev-1824/2001 od 28. studenoga 2001.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390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06FB3E-6E9F-40FC-9696-A175FD7D9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80224"/>
          </a:xfrm>
        </p:spPr>
        <p:txBody>
          <a:bodyPr>
            <a:no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hr-HR" sz="3200" dirty="0">
                <a:ln>
                  <a:noFill/>
                </a:ln>
                <a:solidFill>
                  <a:srgbClr val="0070C1"/>
                </a:solidFill>
                <a:latin typeface="Calibri-Light"/>
                <a:ea typeface="+mn-ea"/>
                <a:cs typeface="+mn-cs"/>
              </a:rPr>
              <a:t>Ostvarivanje prava iz radnog odnosa pred poslodavcem II.</a:t>
            </a:r>
            <a:br>
              <a:rPr lang="hr-HR" sz="3200" dirty="0">
                <a:ln>
                  <a:noFill/>
                </a:ln>
                <a:solidFill>
                  <a:srgbClr val="0070C1"/>
                </a:solidFill>
                <a:latin typeface="Calibri-Light"/>
                <a:ea typeface="+mn-ea"/>
                <a:cs typeface="+mn-cs"/>
              </a:rPr>
            </a:br>
            <a:endParaRPr lang="hr-HR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81F1B4-8193-49E9-9AE9-EB8EE3214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62357"/>
            <a:ext cx="9601196" cy="4013511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Prema pravnom shvaćanju ovoga suda u situaciji kad radnik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poslodavcu u zakonskom roku 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</a:rPr>
              <a:t>podnese 2 zahtjeva za zaštitu prava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, a poslodavac u zakonskom roku od 15 dana za donošenje odluke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zahtjevu za zaštitu prava ne donese odluku niti o prvom niti o drugom pravovremeno podnesenom radnikovom zahtjevu za zaštitu prava,</a:t>
            </a:r>
          </a:p>
          <a:p>
            <a:r>
              <a:rPr lang="hr-HR" dirty="0">
                <a:solidFill>
                  <a:srgbClr val="0070C1"/>
                </a:solidFill>
                <a:latin typeface="ArialMT"/>
              </a:rPr>
              <a:t>• </a:t>
            </a:r>
            <a:r>
              <a:rPr lang="hr-HR" dirty="0">
                <a:solidFill>
                  <a:srgbClr val="0070C1"/>
                </a:solidFill>
                <a:latin typeface="Calibri" panose="020F0502020204030204" pitchFamily="34" charset="0"/>
              </a:rPr>
              <a:t>rok za traženje sudske zaštite počinje teći prvog sljedećeg dana </a:t>
            </a:r>
            <a:r>
              <a:rPr lang="pl-PL" dirty="0">
                <a:solidFill>
                  <a:srgbClr val="0070C1"/>
                </a:solidFill>
                <a:latin typeface="Calibri" panose="020F0502020204030204" pitchFamily="34" charset="0"/>
              </a:rPr>
              <a:t>računajući od dana kada je poslodavac zaprimio drugi radnikov </a:t>
            </a:r>
            <a:r>
              <a:rPr lang="hr-HR" dirty="0">
                <a:solidFill>
                  <a:srgbClr val="0070C1"/>
                </a:solidFill>
                <a:latin typeface="Calibri" panose="020F0502020204030204" pitchFamily="34" charset="0"/>
              </a:rPr>
              <a:t>pravovremeno podneseni zahtjev za zaštitu prava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</a:rPr>
              <a:t>Vrhovni sud RH, Revr-2748/18 od 28. kolovoz 2019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488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3798A9-FE67-42BC-BF5E-8A355D3BE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05391"/>
          </a:xfrm>
        </p:spPr>
        <p:txBody>
          <a:bodyPr>
            <a:normAutofit fontScale="90000"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hr-HR" sz="3200" b="1" dirty="0">
                <a:ln>
                  <a:noFill/>
                </a:ln>
                <a:solidFill>
                  <a:srgbClr val="0070C1"/>
                </a:solidFill>
                <a:latin typeface="Calibri-Bold"/>
                <a:ea typeface="+mn-ea"/>
                <a:cs typeface="+mn-cs"/>
              </a:rPr>
              <a:t>TUŽBENI ZAHTJEV</a:t>
            </a:r>
            <a:br>
              <a:rPr lang="hr-HR" sz="3200" b="1" dirty="0">
                <a:ln>
                  <a:noFill/>
                </a:ln>
                <a:solidFill>
                  <a:srgbClr val="0070C1"/>
                </a:solidFill>
                <a:latin typeface="Calibri-Bold"/>
                <a:ea typeface="+mn-ea"/>
                <a:cs typeface="+mn-cs"/>
              </a:rPr>
            </a:br>
            <a:endParaRPr lang="hr-HR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01914C-0F63-4D41-9481-66B9947CD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52631"/>
            <a:ext cx="9601196" cy="422323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Utvrđenje da otkaz ugovora o radu dat određenom odlukom poslodavca nije dopušten, te da radni odnos nije prestao, uz nalog tuženiku (poslodavcu) da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tužitelja (radnika) vrati na posao.</a:t>
            </a:r>
          </a:p>
          <a:p>
            <a:r>
              <a:rPr lang="pl-PL" dirty="0">
                <a:solidFill>
                  <a:srgbClr val="0070C1"/>
                </a:solidFill>
                <a:latin typeface="ArialMT"/>
              </a:rPr>
              <a:t>• </a:t>
            </a:r>
            <a:r>
              <a:rPr lang="pl-PL" dirty="0">
                <a:solidFill>
                  <a:srgbClr val="0070C1"/>
                </a:solidFill>
                <a:latin typeface="Calibri" panose="020F0502020204030204" pitchFamily="34" charset="0"/>
              </a:rPr>
              <a:t>Ako je radnik u tužbi propustio zatražiti i vraćanje na posao on to može i naknadno ali do zaključenja prethodnog postupka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pl-PL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Ako to nije do zaključenja prethodnog postupka, tad to pravo neće moći naknadno (u novom postupku) ostvariti.</a:t>
            </a:r>
          </a:p>
          <a:p>
            <a:r>
              <a:rPr lang="pl-PL" b="1" dirty="0">
                <a:solidFill>
                  <a:srgbClr val="FF0000"/>
                </a:solidFill>
                <a:latin typeface="Calibri-Bold"/>
              </a:rPr>
              <a:t>Ustavni sud RH, U-III-1135/2016 od 14. studenoga 2023.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478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60AEA8-D7DD-42CB-9908-E3060A3DB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55057"/>
          </a:xfrm>
        </p:spPr>
        <p:txBody>
          <a:bodyPr>
            <a:normAutofit fontScale="90000"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hr-HR" sz="3200" dirty="0">
                <a:ln>
                  <a:noFill/>
                </a:ln>
                <a:solidFill>
                  <a:srgbClr val="0070C1"/>
                </a:solidFill>
                <a:latin typeface="Calibri-Light"/>
                <a:ea typeface="+mn-ea"/>
                <a:cs typeface="+mn-cs"/>
              </a:rPr>
              <a:t>STAVLJANJE ODLUKE O OTKAZU IZVAN SNAGE</a:t>
            </a:r>
            <a:br>
              <a:rPr lang="hr-HR" sz="2200" dirty="0">
                <a:ln>
                  <a:noFill/>
                </a:ln>
                <a:solidFill>
                  <a:srgbClr val="0070C1"/>
                </a:solidFill>
                <a:latin typeface="Calibri-Light"/>
                <a:ea typeface="+mn-ea"/>
                <a:cs typeface="+mn-cs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FD1E339-98E7-40CC-894E-171F76DB8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711354"/>
            <a:ext cx="9601196" cy="4164514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Obzirom da je tužitelj protiv odluke o otkazu ugovora o radu podnio zahtjev za zaštitu prava, to su sudovi pravilno zaključili da je tuženik imao ovlast staviti odluku o otkazu izvan snage.</a:t>
            </a:r>
          </a:p>
          <a:p>
            <a:r>
              <a:rPr lang="hr-HR" b="1" dirty="0">
                <a:solidFill>
                  <a:srgbClr val="FF0000"/>
                </a:solidFill>
                <a:latin typeface="Calibri-Bold"/>
              </a:rPr>
              <a:t>Vrhovni sud RH, Revr-724/2018 od 19. studenoga 2019.</a:t>
            </a:r>
          </a:p>
          <a:p>
            <a:r>
              <a:rPr lang="hr-HR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„Nakon konačnosti odluke o poslovno uvjetovanom otkazu ugovora o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radu, poslodavac nije ovlašten jednostrano opozvati tu odluku.“</a:t>
            </a:r>
          </a:p>
          <a:p>
            <a:r>
              <a:rPr lang="hr-HR" b="1" dirty="0">
                <a:solidFill>
                  <a:srgbClr val="FF0000"/>
                </a:solidFill>
                <a:latin typeface="Calibri-Bold"/>
              </a:rPr>
              <a:t>Vrhovni sud RH, Revr-165/04 od 15. studenoga 2006.</a:t>
            </a:r>
          </a:p>
          <a:p>
            <a:r>
              <a:rPr lang="hr-HR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Konačnost odluke.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287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EE476A-2C10-4100-9EC2-D9C45FCA5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04723"/>
          </a:xfrm>
        </p:spPr>
        <p:txBody>
          <a:bodyPr>
            <a:normAutofit fontScale="90000"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hr-HR" sz="3200" dirty="0">
                <a:ln>
                  <a:noFill/>
                </a:ln>
                <a:solidFill>
                  <a:srgbClr val="0070C1"/>
                </a:solidFill>
                <a:latin typeface="Calibri-Light"/>
                <a:ea typeface="+mn-ea"/>
                <a:cs typeface="+mn-cs"/>
              </a:rPr>
              <a:t>Ostvarivanje prava kod otkaza ugovora o radu</a:t>
            </a:r>
            <a:br>
              <a:rPr lang="hr-HR" sz="3200" dirty="0">
                <a:ln>
                  <a:noFill/>
                </a:ln>
                <a:solidFill>
                  <a:srgbClr val="0070C1"/>
                </a:solidFill>
                <a:latin typeface="Calibri-Light"/>
                <a:ea typeface="+mn-ea"/>
                <a:cs typeface="+mn-cs"/>
              </a:rPr>
            </a:br>
            <a:endParaRPr lang="hr-HR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F2770D-C062-402A-9B41-FFBEAB86A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53967"/>
            <a:ext cx="9601196" cy="4021901"/>
          </a:xfrm>
        </p:spPr>
        <p:txBody>
          <a:bodyPr>
            <a:normAutofit fontScale="55000" lnSpcReduction="20000"/>
          </a:bodyPr>
          <a:lstStyle/>
          <a:p>
            <a:r>
              <a:rPr lang="hr-HR" sz="3200" dirty="0">
                <a:solidFill>
                  <a:srgbClr val="FF0000"/>
                </a:solidFill>
                <a:latin typeface="ArialMT"/>
              </a:rPr>
              <a:t>• </a:t>
            </a:r>
            <a:r>
              <a:rPr lang="hr-HR" sz="3200" dirty="0">
                <a:solidFill>
                  <a:srgbClr val="FF0000"/>
                </a:solidFill>
                <a:latin typeface="Calibri" panose="020F0502020204030204" pitchFamily="34" charset="0"/>
              </a:rPr>
              <a:t>Zakonitost poslovno uvjetovanog otkaza </a:t>
            </a:r>
            <a:r>
              <a:rPr lang="hr-HR" sz="3200" dirty="0">
                <a:solidFill>
                  <a:srgbClr val="000000"/>
                </a:solidFill>
                <a:latin typeface="Calibri" panose="020F0502020204030204" pitchFamily="34" charset="0"/>
              </a:rPr>
              <a:t>procjenjuje prema uvjetima koji su postojali u vrijeme otkazivanja, a ne prema onima koje su nastupile nakon toga.</a:t>
            </a:r>
          </a:p>
          <a:p>
            <a:r>
              <a:rPr lang="hr-HR" sz="320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hr-HR" sz="3200" dirty="0">
                <a:solidFill>
                  <a:srgbClr val="000000"/>
                </a:solidFill>
                <a:latin typeface="Calibri" panose="020F0502020204030204" pitchFamily="34" charset="0"/>
              </a:rPr>
              <a:t>To znači da bi se radnik u sudskom postupku trebao usredotočiti na uvjete koji su bili u vrijeme otkazivanja njegovog ugovora o radu u smislu da je riječ o tome da poslodavac nije u vrijeme otkazivanja imao opravdan razlog </a:t>
            </a:r>
            <a:r>
              <a:rPr lang="pl-PL" sz="3200" dirty="0">
                <a:solidFill>
                  <a:srgbClr val="000000"/>
                </a:solidFill>
                <a:latin typeface="Calibri" panose="020F0502020204030204" pitchFamily="34" charset="0"/>
              </a:rPr>
              <a:t>za otkaz ugovora o radu.</a:t>
            </a:r>
          </a:p>
          <a:p>
            <a:pPr marL="0" indent="0">
              <a:buNone/>
            </a:pPr>
            <a:r>
              <a:rPr lang="hr-HR" sz="5100" dirty="0">
                <a:solidFill>
                  <a:srgbClr val="0070C1"/>
                </a:solidFill>
                <a:latin typeface="Calibri" panose="020F0502020204030204" pitchFamily="34" charset="0"/>
              </a:rPr>
              <a:t>Poslovno uvjetovani otkaz kod promjene ugovora o radu</a:t>
            </a:r>
          </a:p>
          <a:p>
            <a:r>
              <a:rPr lang="hr-HR" sz="320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hr-HR" sz="3200" dirty="0">
                <a:solidFill>
                  <a:srgbClr val="000000"/>
                </a:solidFill>
                <a:latin typeface="Calibri" panose="020F0502020204030204" pitchFamily="34" charset="0"/>
              </a:rPr>
              <a:t>Kad poslodavac nakon sklapanja ugovora o radu, radniku povjeri obavljanje </a:t>
            </a:r>
            <a:r>
              <a:rPr lang="pl-PL" sz="3200" dirty="0">
                <a:solidFill>
                  <a:srgbClr val="000000"/>
                </a:solidFill>
                <a:latin typeface="Calibri" panose="020F0502020204030204" pitchFamily="34" charset="0"/>
              </a:rPr>
              <a:t>drugih poslova koje on obavlja i za koje mu poslodavac isplaćuje plaću premda nemaju pisani ugovor o radu za to drugo radno mjesto.</a:t>
            </a:r>
          </a:p>
          <a:p>
            <a:r>
              <a:rPr lang="pl-PL" sz="320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pl-PL" sz="3200" dirty="0">
                <a:solidFill>
                  <a:srgbClr val="000000"/>
                </a:solidFill>
                <a:latin typeface="Calibri" panose="020F0502020204030204" pitchFamily="34" charset="0"/>
              </a:rPr>
              <a:t>tad, nakon što se ukine radno mjesto radnika za koje je sklopio pisani </a:t>
            </a:r>
            <a:r>
              <a:rPr lang="hr-HR" sz="3200" dirty="0">
                <a:solidFill>
                  <a:srgbClr val="000000"/>
                </a:solidFill>
                <a:latin typeface="Calibri" panose="020F0502020204030204" pitchFamily="34" charset="0"/>
              </a:rPr>
              <a:t>ugovor o radu, otkaz je nedopušten jer su </a:t>
            </a:r>
            <a:r>
              <a:rPr lang="hr-HR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konkludentnim</a:t>
            </a:r>
            <a:r>
              <a:rPr lang="hr-HR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r-HR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činima</a:t>
            </a:r>
            <a:r>
              <a:rPr lang="hr-HR" sz="3200" dirty="0">
                <a:solidFill>
                  <a:srgbClr val="000000"/>
                </a:solidFill>
                <a:latin typeface="Calibri" panose="020F0502020204030204" pitchFamily="34" charset="0"/>
              </a:rPr>
              <a:t> (radom i </a:t>
            </a:r>
            <a:r>
              <a:rPr lang="pl-PL" sz="3200" dirty="0">
                <a:solidFill>
                  <a:srgbClr val="000000"/>
                </a:solidFill>
                <a:latin typeface="Calibri" panose="020F0502020204030204" pitchFamily="34" charset="0"/>
              </a:rPr>
              <a:t>isplatom plaće) radnik i poslodavac sklopili novi ugovor o radu za drugo radno mjesto koje nije ukinuto.</a:t>
            </a:r>
          </a:p>
          <a:p>
            <a:r>
              <a:rPr lang="hr-HR" sz="3200" dirty="0">
                <a:solidFill>
                  <a:srgbClr val="FF0000"/>
                </a:solidFill>
                <a:latin typeface="ArialMT"/>
              </a:rPr>
              <a:t>• </a:t>
            </a:r>
            <a:r>
              <a:rPr lang="hr-HR" sz="3200" b="1" dirty="0">
                <a:solidFill>
                  <a:srgbClr val="FF0000"/>
                </a:solidFill>
                <a:latin typeface="Calibri-Bold"/>
              </a:rPr>
              <a:t>Vrhovni sud RH, </a:t>
            </a:r>
            <a:r>
              <a:rPr lang="hr-HR" sz="3200" b="1" dirty="0" err="1">
                <a:solidFill>
                  <a:srgbClr val="FF0000"/>
                </a:solidFill>
                <a:latin typeface="Calibri-Bold"/>
              </a:rPr>
              <a:t>Rev</a:t>
            </a:r>
            <a:r>
              <a:rPr lang="hr-HR" sz="3200" b="1" dirty="0">
                <a:solidFill>
                  <a:srgbClr val="FF0000"/>
                </a:solidFill>
                <a:latin typeface="Calibri-Bold"/>
              </a:rPr>
              <a:t>- 3674/2018 od 31. kolovoza 2022.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827244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D4FD37-DCCE-4647-88DD-1E1D282C0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21501"/>
          </a:xfrm>
        </p:spPr>
        <p:txBody>
          <a:bodyPr>
            <a:normAutofit fontScale="90000"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hr-HR" sz="2800" dirty="0">
                <a:ln>
                  <a:noFill/>
                </a:ln>
                <a:solidFill>
                  <a:srgbClr val="0070C0"/>
                </a:solidFill>
                <a:latin typeface="Calibri-Light"/>
                <a:ea typeface="+mn-ea"/>
                <a:cs typeface="+mn-cs"/>
              </a:rPr>
              <a:t>Obveza poslodavca pri odlučivanju o poslovno uvjetovanom otkazu</a:t>
            </a:r>
            <a:br>
              <a:rPr lang="hr-HR" sz="1000" dirty="0">
                <a:ln>
                  <a:noFill/>
                </a:ln>
                <a:solidFill>
                  <a:srgbClr val="7030A1"/>
                </a:solidFill>
                <a:latin typeface="Calibri-Light"/>
                <a:ea typeface="+mn-ea"/>
                <a:cs typeface="+mn-cs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31224D-0001-4E90-A5C9-8189F902A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593908"/>
            <a:ext cx="9601196" cy="4214848"/>
          </a:xfrm>
        </p:spPr>
        <p:txBody>
          <a:bodyPr>
            <a:normAutofit fontScale="70000" lnSpcReduction="20000"/>
          </a:bodyPr>
          <a:lstStyle/>
          <a:p>
            <a:r>
              <a:rPr lang="hr-HR" sz="2800" dirty="0">
                <a:solidFill>
                  <a:srgbClr val="FF0000"/>
                </a:solidFill>
                <a:latin typeface="ArialMT"/>
              </a:rPr>
              <a:t>• </a:t>
            </a:r>
            <a:r>
              <a:rPr lang="hr-HR" sz="2800" dirty="0">
                <a:solidFill>
                  <a:srgbClr val="FF0000"/>
                </a:solidFill>
                <a:latin typeface="Calibri" panose="020F0502020204030204" pitchFamily="34" charset="0"/>
              </a:rPr>
              <a:t>Poslodavac mora uzeti u obzir trajanje radnog odnosa, starost i obveze uzdržavanja koje terete radnika (čl. 115. st. 2. ZR-a).</a:t>
            </a:r>
          </a:p>
          <a:p>
            <a:r>
              <a:rPr lang="hr-HR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hr-HR" i="1" dirty="0">
                <a:solidFill>
                  <a:srgbClr val="000000"/>
                </a:solidFill>
                <a:latin typeface="Calibri-Italic"/>
              </a:rPr>
              <a:t>Poslodavac mora voditi računa o kriterijima iz čl.115.st.2. ZR-a. Poslodavac može uz navedene zakonske kriterije uzeti u obzir i druge dodatne kriterije.</a:t>
            </a:r>
          </a:p>
          <a:p>
            <a:r>
              <a:rPr lang="pl-PL" dirty="0">
                <a:solidFill>
                  <a:srgbClr val="C10000"/>
                </a:solidFill>
                <a:latin typeface="ArialMT"/>
              </a:rPr>
              <a:t>• </a:t>
            </a:r>
            <a:r>
              <a:rPr lang="pl-PL" dirty="0">
                <a:solidFill>
                  <a:srgbClr val="C10000"/>
                </a:solidFill>
                <a:latin typeface="Calibri" panose="020F0502020204030204" pitchFamily="34" charset="0"/>
              </a:rPr>
              <a:t>Vrhovni sud RH, Rev-2541/2019 od 11. listopada 2022.</a:t>
            </a:r>
          </a:p>
          <a:p>
            <a:r>
              <a:rPr lang="hr-HR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hr-HR" i="1" dirty="0">
                <a:solidFill>
                  <a:srgbClr val="000000"/>
                </a:solidFill>
                <a:latin typeface="Calibri-Italic"/>
              </a:rPr>
              <a:t>Tužiteljica je u svom iskazu istaknula da je tuženik na poslu zadržao točno određene </a:t>
            </a:r>
            <a:r>
              <a:rPr lang="pl-PL" i="1" dirty="0">
                <a:solidFill>
                  <a:srgbClr val="000000"/>
                </a:solidFill>
                <a:latin typeface="Calibri-Italic"/>
              </a:rPr>
              <a:t>radnice (imenom i prezimenom) za koje ističu da nisu imale prednost, tad je tuženik bio </a:t>
            </a:r>
            <a:r>
              <a:rPr lang="hr-HR" i="1" dirty="0">
                <a:solidFill>
                  <a:srgbClr val="000000"/>
                </a:solidFill>
                <a:latin typeface="Calibri-Italic"/>
              </a:rPr>
              <a:t>dužan obrazložiti je li i koje je kriterije uzeo u obzir prilikom donošenja odluke o otkazu ugovora o radu.</a:t>
            </a:r>
          </a:p>
          <a:p>
            <a:r>
              <a:rPr lang="hr-HR" dirty="0">
                <a:solidFill>
                  <a:srgbClr val="C10000"/>
                </a:solidFill>
                <a:latin typeface="ArialMT"/>
              </a:rPr>
              <a:t>• </a:t>
            </a:r>
            <a:r>
              <a:rPr lang="hr-HR" dirty="0">
                <a:solidFill>
                  <a:srgbClr val="C10000"/>
                </a:solidFill>
                <a:latin typeface="Calibri" panose="020F0502020204030204" pitchFamily="34" charset="0"/>
              </a:rPr>
              <a:t>Vrhovni sud RH, Rev-283/2021 od 9. travnja 2024.</a:t>
            </a:r>
          </a:p>
          <a:p>
            <a:r>
              <a:rPr lang="hr-HR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Pravilan je zaključak da za dodatne kriterije (kvaliteta rada, stručnost i učinkovitost) nisu postojali parametri na temelju kojih se mogla provjeriti objektivnost tuženika u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ocjenjivanju radnika na temelju dodatnih kriterija i da stoga takvi dodatni kriteriji ne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mogu biti valjano polazište za proglašenje tužiteljice tehnološkim viškom.</a:t>
            </a:r>
          </a:p>
          <a:p>
            <a:r>
              <a:rPr lang="hr-HR" dirty="0">
                <a:solidFill>
                  <a:srgbClr val="C10000"/>
                </a:solidFill>
                <a:latin typeface="ArialMT"/>
              </a:rPr>
              <a:t>• </a:t>
            </a:r>
            <a:r>
              <a:rPr lang="hr-HR" dirty="0">
                <a:solidFill>
                  <a:srgbClr val="C10000"/>
                </a:solidFill>
                <a:latin typeface="Calibri" panose="020F0502020204030204" pitchFamily="34" charset="0"/>
              </a:rPr>
              <a:t>Vrhovni sud RH, Revr-735/2018 od 27. kolovoza 2019.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1777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807C3E-BF03-43D3-B0F3-2959E8521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hr-HR" sz="3200" dirty="0">
                <a:ln>
                  <a:noFill/>
                </a:ln>
                <a:solidFill>
                  <a:srgbClr val="0070C1"/>
                </a:solidFill>
                <a:latin typeface="Calibri-Light"/>
                <a:ea typeface="+mn-ea"/>
                <a:cs typeface="+mn-cs"/>
              </a:rPr>
              <a:t>Ostvarivanje prava kod osobno uvjetovanog otkaza</a:t>
            </a:r>
            <a:br>
              <a:rPr lang="hr-HR" sz="1500" dirty="0">
                <a:ln>
                  <a:noFill/>
                </a:ln>
                <a:solidFill>
                  <a:srgbClr val="0070C1"/>
                </a:solidFill>
                <a:latin typeface="Calibri-Light"/>
                <a:ea typeface="+mn-ea"/>
                <a:cs typeface="+mn-cs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B8CA19-97CB-49D7-AE43-1C7B2D644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37857"/>
            <a:ext cx="9601196" cy="3938011"/>
          </a:xfrm>
        </p:spPr>
        <p:txBody>
          <a:bodyPr>
            <a:normAutofit lnSpcReduction="10000"/>
          </a:bodyPr>
          <a:lstStyle/>
          <a:p>
            <a:r>
              <a:rPr lang="hr-HR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Kad poslodavac, osim pukog navođenja da otkazuje ugovor o radu zbog nemogućnosti izvršavanja njenih radnih obveza iz radnog odnosa, nije naveo konkretne razloge otkazivanja i obrazloženja u čemu se sastoji nemogućnost radnika da obavlja poslove iz ugovora a niti tijekom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postupka – tad nije dokazao je imao opravdan razlog.</a:t>
            </a:r>
          </a:p>
          <a:p>
            <a:r>
              <a:rPr lang="hr-HR" dirty="0">
                <a:solidFill>
                  <a:srgbClr val="FF0000"/>
                </a:solidFill>
                <a:latin typeface="ArialMT"/>
              </a:rPr>
              <a:t>• </a:t>
            </a:r>
            <a:r>
              <a:rPr lang="hr-HR" b="1" dirty="0">
                <a:solidFill>
                  <a:srgbClr val="FF0000"/>
                </a:solidFill>
                <a:latin typeface="Calibri-Bold"/>
              </a:rPr>
              <a:t>Vrhovni sud RH Revr-936/14 od 30. lipnja 2015.</a:t>
            </a:r>
          </a:p>
          <a:p>
            <a:r>
              <a:rPr lang="hr-HR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Radnik svoju zaštitu u postupku povodom osobno uvjetovanog otkaza može ostvarivati na način da istakne kako on ima 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u kojima bi mogao obaviti poslove u skladu sa zadanim uputama.</a:t>
            </a:r>
          </a:p>
          <a:p>
            <a:r>
              <a:rPr lang="hr-HR" dirty="0">
                <a:solidFill>
                  <a:srgbClr val="FF0000"/>
                </a:solidFill>
                <a:latin typeface="ArialMT"/>
              </a:rPr>
              <a:t>• </a:t>
            </a:r>
            <a:r>
              <a:rPr lang="hr-HR" b="1" dirty="0">
                <a:solidFill>
                  <a:srgbClr val="FF0000"/>
                </a:solidFill>
                <a:latin typeface="Calibri-Bold"/>
              </a:rPr>
              <a:t>Vrhovni sud RH, Revr-1161/2013 od 24. lipnja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2341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59CA1B-8117-469B-B846-C863AA24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hr-HR" sz="3200" dirty="0">
                <a:ln>
                  <a:noFill/>
                </a:ln>
                <a:solidFill>
                  <a:srgbClr val="0070C1"/>
                </a:solidFill>
                <a:latin typeface="Calibri-Light"/>
                <a:ea typeface="+mn-ea"/>
                <a:cs typeface="+mn-cs"/>
              </a:rPr>
              <a:t>Ostvarivanje prava kod otkaza zbog skrivljenog ponašanja</a:t>
            </a:r>
            <a:br>
              <a:rPr lang="hr-HR" sz="1100" dirty="0">
                <a:ln>
                  <a:noFill/>
                </a:ln>
                <a:solidFill>
                  <a:srgbClr val="0070C1"/>
                </a:solidFill>
                <a:latin typeface="Calibri-Light"/>
                <a:ea typeface="+mn-ea"/>
                <a:cs typeface="+mn-cs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66D899-4A4C-4E40-92D4-C26C215E0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37857"/>
            <a:ext cx="9601196" cy="3938011"/>
          </a:xfrm>
        </p:spPr>
        <p:txBody>
          <a:bodyPr>
            <a:normAutofit fontScale="77500" lnSpcReduction="20000"/>
          </a:bodyPr>
          <a:lstStyle/>
          <a:p>
            <a:r>
              <a:rPr lang="hr-HR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Kada govorimo o ostvarivanju prava kod otkaza zbog skrivljenog ponašanja, tad je potrebno istaknuti i </a:t>
            </a:r>
            <a:r>
              <a:rPr lang="hr-HR" dirty="0">
                <a:solidFill>
                  <a:srgbClr val="0070C1"/>
                </a:solidFill>
                <a:latin typeface="Calibri" panose="020F0502020204030204" pitchFamily="34" charset="0"/>
              </a:rPr>
              <a:t>obvezu poslodavca da prije otkaza prethodno </a:t>
            </a:r>
            <a:r>
              <a:rPr lang="pl-PL" dirty="0">
                <a:solidFill>
                  <a:srgbClr val="0070C1"/>
                </a:solidFill>
                <a:latin typeface="Calibri" panose="020F0502020204030204" pitchFamily="34" charset="0"/>
              </a:rPr>
              <a:t>upozori radnika na obveze iz radnog odnosa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(čl.119.st.1. ZR-a).</a:t>
            </a:r>
          </a:p>
          <a:p>
            <a:r>
              <a:rPr lang="pl-PL" dirty="0">
                <a:solidFill>
                  <a:srgbClr val="FF0000"/>
                </a:solidFill>
                <a:latin typeface="ArialMT"/>
              </a:rPr>
              <a:t>• 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</a:rPr>
              <a:t>ZR ne propisuje koliko dugo takvo upozorenje obvezuje radnika.</a:t>
            </a:r>
          </a:p>
          <a:p>
            <a:r>
              <a:rPr lang="pl-PL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Upozorenje poslodavca radniku na obveze iz radnog odnosa i mogućnost otkaza nije odluka protiv koje bi radnik imao pravo na sudsku zaštitu.</a:t>
            </a:r>
          </a:p>
          <a:p>
            <a:r>
              <a:rPr lang="hr-HR" sz="200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hr-HR" sz="2000" dirty="0">
                <a:solidFill>
                  <a:srgbClr val="000000"/>
                </a:solidFill>
                <a:latin typeface="Calibri" panose="020F0502020204030204" pitchFamily="34" charset="0"/>
              </a:rPr>
              <a:t>Pravno shvaćanje sa 7. sjednice Građanskog odjela, Vrhovnog suda RH, od 15. listopada 2007., Su-IV-600/08.</a:t>
            </a:r>
          </a:p>
          <a:p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Da bi se radilo o otkazu zbog skrivljenog ponašanja potrebno je da; </a:t>
            </a:r>
          </a:p>
          <a:p>
            <a:r>
              <a:rPr lang="hr-HR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1. kršenje obveza iz radnog odnosa,</a:t>
            </a:r>
          </a:p>
          <a:p>
            <a:r>
              <a:rPr lang="hr-HR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2. obveze mora kršiti isključivo radnik,</a:t>
            </a:r>
          </a:p>
          <a:p>
            <a:r>
              <a:rPr lang="hr-HR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3. mora se raditi o njegovom skrivljenom (svjesnom) ponašanju ili gruboj nepažnji, odnosno propustu.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64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1721</Words>
  <Application>Microsoft Office PowerPoint</Application>
  <PresentationFormat>Široki zaslon</PresentationFormat>
  <Paragraphs>80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2" baseType="lpstr">
      <vt:lpstr>Arial</vt:lpstr>
      <vt:lpstr>ArialMT</vt:lpstr>
      <vt:lpstr>Calibri</vt:lpstr>
      <vt:lpstr>Calibri-Bold</vt:lpstr>
      <vt:lpstr>Calibri-Italic</vt:lpstr>
      <vt:lpstr>Calibri-Light</vt:lpstr>
      <vt:lpstr>Garamond</vt:lpstr>
      <vt:lpstr>Organski</vt:lpstr>
      <vt:lpstr>OSTVARIVANJE PRAVA IZ RADNOG ODNOSA</vt:lpstr>
      <vt:lpstr>Ostvarivanje prava iz radnog odnosa pred poslodavcem </vt:lpstr>
      <vt:lpstr>Ostvarivanje prava iz radnog odnosa pred poslodavcem II. </vt:lpstr>
      <vt:lpstr>TUŽBENI ZAHTJEV </vt:lpstr>
      <vt:lpstr>STAVLJANJE ODLUKE O OTKAZU IZVAN SNAGE </vt:lpstr>
      <vt:lpstr>Ostvarivanje prava kod otkaza ugovora o radu </vt:lpstr>
      <vt:lpstr>Obveza poslodavca pri odlučivanju o poslovno uvjetovanom otkazu </vt:lpstr>
      <vt:lpstr>Ostvarivanje prava kod osobno uvjetovanog otkaza </vt:lpstr>
      <vt:lpstr>Ostvarivanje prava kod otkaza zbog skrivljenog ponašanja </vt:lpstr>
      <vt:lpstr>Ostvarivanje prava kod otkaza zbog nezadovoljavanja na probnom radu </vt:lpstr>
      <vt:lpstr>Ostvarivanje prava kod izvanrednog otkaza </vt:lpstr>
      <vt:lpstr>Ostvarivanje prava vraćanja na posao </vt:lpstr>
      <vt:lpstr>Ostvarivanje prava vraćanja na posao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OSTVARIVANJE PRAVA IZ RADNOG ODNOSA</dc:title>
  <dc:creator>Zoran Činčak</dc:creator>
  <cp:lastModifiedBy>Zoran Činčak</cp:lastModifiedBy>
  <cp:revision>1</cp:revision>
  <dcterms:created xsi:type="dcterms:W3CDTF">2025-11-17T09:01:54Z</dcterms:created>
  <dcterms:modified xsi:type="dcterms:W3CDTF">2025-11-17T09:03:04Z</dcterms:modified>
</cp:coreProperties>
</file>