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r-HR"/>
              <a:t>Kliknite da biste uredili stil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r-HR"/>
              <a:t>Kliknite da biste uredili stil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r-HR"/>
              <a:t>Kliknite da biste uredili stil naslova matrice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r-HR"/>
              <a:t>Kliknite da biste uredili stil naslova matrice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r-HR"/>
              <a:t>Kliknite da biste uredili stil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r-HR"/>
              <a:t>Kliknite da biste uredili stil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1/16/2026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BDB1F5D-68FE-4519-8C34-3E143E2166BF}"/>
              </a:ext>
            </a:extLst>
          </p:cNvPr>
          <p:cNvSpPr>
            <a:spLocks noGrp="1"/>
          </p:cNvSpPr>
          <p:nvPr>
            <p:ph type="ctrTitle"/>
          </p:nvPr>
        </p:nvSpPr>
        <p:spPr>
          <a:xfrm>
            <a:off x="2759510" y="1694576"/>
            <a:ext cx="6815669" cy="2530987"/>
          </a:xfrm>
        </p:spPr>
        <p:txBody>
          <a:bodyPr/>
          <a:lstStyle/>
          <a:p>
            <a:r>
              <a:rPr lang="hr-HR" dirty="0"/>
              <a:t>OD UPOZORENJA DO OTKAZA UGOVORA O RADU</a:t>
            </a:r>
          </a:p>
        </p:txBody>
      </p:sp>
      <p:sp>
        <p:nvSpPr>
          <p:cNvPr id="3" name="Podnaslov 2">
            <a:extLst>
              <a:ext uri="{FF2B5EF4-FFF2-40B4-BE49-F238E27FC236}">
                <a16:creationId xmlns:a16="http://schemas.microsoft.com/office/drawing/2014/main" id="{EA91C7C2-C231-4EF8-94DF-22316DC9A6CF}"/>
              </a:ext>
            </a:extLst>
          </p:cNvPr>
          <p:cNvSpPr>
            <a:spLocks noGrp="1"/>
          </p:cNvSpPr>
          <p:nvPr>
            <p:ph type="subTitle" idx="1"/>
          </p:nvPr>
        </p:nvSpPr>
        <p:spPr>
          <a:xfrm>
            <a:off x="2692398" y="4295163"/>
            <a:ext cx="6815669" cy="683236"/>
          </a:xfrm>
        </p:spPr>
        <p:txBody>
          <a:bodyPr/>
          <a:lstStyle/>
          <a:p>
            <a:r>
              <a:rPr lang="hr-HR" dirty="0"/>
              <a:t>				Ravnatelj mentor: Zoran Činčak, </a:t>
            </a:r>
            <a:r>
              <a:rPr lang="hr-HR" dirty="0" err="1"/>
              <a:t>mag.pov</a:t>
            </a:r>
            <a:r>
              <a:rPr lang="hr-HR" dirty="0"/>
              <a:t>.</a:t>
            </a:r>
          </a:p>
        </p:txBody>
      </p:sp>
    </p:spTree>
    <p:extLst>
      <p:ext uri="{BB962C8B-B14F-4D97-AF65-F5344CB8AC3E}">
        <p14:creationId xmlns:p14="http://schemas.microsoft.com/office/powerpoint/2010/main" val="3337890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A29EE2-844A-4D5D-8635-10C4050515EA}"/>
              </a:ext>
            </a:extLst>
          </p:cNvPr>
          <p:cNvSpPr>
            <a:spLocks noGrp="1"/>
          </p:cNvSpPr>
          <p:nvPr>
            <p:ph type="title"/>
          </p:nvPr>
        </p:nvSpPr>
        <p:spPr>
          <a:xfrm>
            <a:off x="1295402" y="982133"/>
            <a:ext cx="9601196" cy="813112"/>
          </a:xfrm>
        </p:spPr>
        <p:txBody>
          <a:bodyPr>
            <a:noAutofit/>
          </a:bodyPr>
          <a:lstStyle/>
          <a:p>
            <a:pPr marL="285750" lvl="0" indent="-285750">
              <a:spcBef>
                <a:spcPct val="20000"/>
              </a:spcBef>
              <a:spcAft>
                <a:spcPts val="600"/>
              </a:spcAft>
            </a:pPr>
            <a:r>
              <a:rPr lang="hr-HR" sz="3200" dirty="0">
                <a:ln>
                  <a:noFill/>
                </a:ln>
                <a:solidFill>
                  <a:srgbClr val="0070C1"/>
                </a:solidFill>
                <a:latin typeface="Calibri-Light"/>
                <a:ea typeface="+mn-ea"/>
                <a:cs typeface="+mn-cs"/>
              </a:rPr>
              <a:t>Koliko upozorenja poslodavac treba dati prije otkaza?</a:t>
            </a:r>
            <a:br>
              <a:rPr lang="hr-HR" sz="3200" dirty="0">
                <a:ln>
                  <a:noFill/>
                </a:ln>
                <a:solidFill>
                  <a:srgbClr val="0070C1"/>
                </a:solidFill>
                <a:latin typeface="Calibri-Light"/>
                <a:ea typeface="+mn-ea"/>
                <a:cs typeface="+mn-cs"/>
              </a:rPr>
            </a:br>
            <a:endParaRPr lang="hr-HR" sz="3200" dirty="0"/>
          </a:p>
        </p:txBody>
      </p:sp>
      <p:sp>
        <p:nvSpPr>
          <p:cNvPr id="3" name="Rezervirano mjesto sadržaja 2">
            <a:extLst>
              <a:ext uri="{FF2B5EF4-FFF2-40B4-BE49-F238E27FC236}">
                <a16:creationId xmlns:a16="http://schemas.microsoft.com/office/drawing/2014/main" id="{595726FA-C9CF-41D0-B14D-83771E244728}"/>
              </a:ext>
            </a:extLst>
          </p:cNvPr>
          <p:cNvSpPr>
            <a:spLocks noGrp="1"/>
          </p:cNvSpPr>
          <p:nvPr>
            <p:ph idx="1"/>
          </p:nvPr>
        </p:nvSpPr>
        <p:spPr>
          <a:xfrm>
            <a:off x="1295401" y="1895912"/>
            <a:ext cx="9601196" cy="3979956"/>
          </a:xfrm>
        </p:spPr>
        <p:txBody>
          <a:bodyPr>
            <a:normAutofit/>
          </a:bodyPr>
          <a:lstStyle/>
          <a:p>
            <a:r>
              <a:rPr lang="hr-HR" dirty="0">
                <a:solidFill>
                  <a:srgbClr val="FF0000"/>
                </a:solidFill>
                <a:latin typeface="ArialMT"/>
              </a:rPr>
              <a:t>• </a:t>
            </a:r>
            <a:r>
              <a:rPr lang="hr-HR" dirty="0">
                <a:solidFill>
                  <a:srgbClr val="FF0000"/>
                </a:solidFill>
                <a:latin typeface="Calibri" panose="020F0502020204030204" pitchFamily="34" charset="0"/>
              </a:rPr>
              <a:t>Broj upozorenja može ovisiti o težini povreda </a:t>
            </a:r>
            <a:r>
              <a:rPr lang="hr-HR" dirty="0">
                <a:solidFill>
                  <a:srgbClr val="000000"/>
                </a:solidFill>
                <a:latin typeface="Calibri" panose="020F0502020204030204" pitchFamily="34" charset="0"/>
              </a:rPr>
              <a:t>za koje se upozorenje izriče.</a:t>
            </a:r>
          </a:p>
          <a:p>
            <a:r>
              <a:rPr lang="pl-PL" dirty="0">
                <a:solidFill>
                  <a:srgbClr val="000000"/>
                </a:solidFill>
                <a:latin typeface="Calibri" panose="020F0502020204030204" pitchFamily="34" charset="0"/>
              </a:rPr>
              <a:t>Npr. Nije isto je li poslodavac upozorio radnika da ne smije pušiti na radnom </a:t>
            </a:r>
            <a:r>
              <a:rPr lang="hr-HR" dirty="0">
                <a:solidFill>
                  <a:srgbClr val="000000"/>
                </a:solidFill>
                <a:latin typeface="Calibri" panose="020F0502020204030204" pitchFamily="34" charset="0"/>
              </a:rPr>
              <a:t>mjestu, jer ako tu povredu ponovi tad sigurno nisu ispunjeni uvjeti za trenutni - već još jednu ili više opomena.</a:t>
            </a:r>
          </a:p>
          <a:p>
            <a:r>
              <a:rPr lang="hr-HR" dirty="0">
                <a:solidFill>
                  <a:srgbClr val="000000"/>
                </a:solidFill>
                <a:latin typeface="ArialMT"/>
              </a:rPr>
              <a:t>• </a:t>
            </a:r>
            <a:r>
              <a:rPr lang="hr-HR" dirty="0">
                <a:solidFill>
                  <a:srgbClr val="000000"/>
                </a:solidFill>
                <a:latin typeface="Calibri" panose="020F0502020204030204" pitchFamily="34" charset="0"/>
              </a:rPr>
              <a:t>Kad se radnik potukao sa strankom ili vrijeđao poslodavca, pa potom počini ponovno tu povredu ili neku drugu slične težine – tad se nakon prvog upozorenja može otkazati ugovor o radu.</a:t>
            </a:r>
            <a:endParaRPr lang="hr-HR" dirty="0"/>
          </a:p>
        </p:txBody>
      </p:sp>
    </p:spTree>
    <p:extLst>
      <p:ext uri="{BB962C8B-B14F-4D97-AF65-F5344CB8AC3E}">
        <p14:creationId xmlns:p14="http://schemas.microsoft.com/office/powerpoint/2010/main" val="2890301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6C1A0AF-D088-45A8-B984-DA9BC9CF4E2B}"/>
              </a:ext>
            </a:extLst>
          </p:cNvPr>
          <p:cNvSpPr>
            <a:spLocks noGrp="1"/>
          </p:cNvSpPr>
          <p:nvPr>
            <p:ph type="title"/>
          </p:nvPr>
        </p:nvSpPr>
        <p:spPr>
          <a:xfrm>
            <a:off x="1295402" y="982132"/>
            <a:ext cx="9601196" cy="670499"/>
          </a:xfrm>
        </p:spPr>
        <p:txBody>
          <a:bodyPr>
            <a:normAutofit fontScale="90000"/>
          </a:bodyPr>
          <a:lstStyle/>
          <a:p>
            <a:pPr marL="285750" lvl="0" indent="-285750">
              <a:spcBef>
                <a:spcPct val="20000"/>
              </a:spcBef>
              <a:spcAft>
                <a:spcPts val="600"/>
              </a:spcAft>
            </a:pPr>
            <a:r>
              <a:rPr lang="hr-HR" sz="3600" dirty="0">
                <a:ln>
                  <a:noFill/>
                </a:ln>
                <a:solidFill>
                  <a:srgbClr val="0070C1"/>
                </a:solidFill>
                <a:latin typeface="Calibri-Light"/>
                <a:ea typeface="+mn-ea"/>
                <a:cs typeface="+mn-cs"/>
              </a:rPr>
              <a:t>Redoviti otkaz nakon upozorenja</a:t>
            </a:r>
            <a:br>
              <a:rPr lang="hr-HR" sz="1400" dirty="0">
                <a:ln>
                  <a:noFill/>
                </a:ln>
                <a:solidFill>
                  <a:srgbClr val="0070C1"/>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8AD0D8AD-D17A-4B1C-8A1F-8C6137F60F2D}"/>
              </a:ext>
            </a:extLst>
          </p:cNvPr>
          <p:cNvSpPr>
            <a:spLocks noGrp="1"/>
          </p:cNvSpPr>
          <p:nvPr>
            <p:ph idx="1"/>
          </p:nvPr>
        </p:nvSpPr>
        <p:spPr>
          <a:xfrm>
            <a:off x="1295401" y="1593908"/>
            <a:ext cx="9601196" cy="4281960"/>
          </a:xfrm>
        </p:spPr>
        <p:txBody>
          <a:bodyPr>
            <a:normAutofit fontScale="92500" lnSpcReduction="20000"/>
          </a:bodyPr>
          <a:lstStyle/>
          <a:p>
            <a:r>
              <a:rPr lang="pl-PL" dirty="0">
                <a:solidFill>
                  <a:srgbClr val="000000"/>
                </a:solidFill>
                <a:latin typeface="ArialMT"/>
              </a:rPr>
              <a:t>• </a:t>
            </a:r>
            <a:r>
              <a:rPr lang="pl-PL" dirty="0">
                <a:solidFill>
                  <a:srgbClr val="000000"/>
                </a:solidFill>
                <a:latin typeface="Calibri" panose="020F0502020204030204" pitchFamily="34" charset="0"/>
              </a:rPr>
              <a:t>Čl. 120. Zakona o radu propisano je da otkaz mora biti u pisanom obliku i da poslodavac mora </a:t>
            </a:r>
            <a:r>
              <a:rPr lang="pl-PL" b="1" dirty="0">
                <a:solidFill>
                  <a:srgbClr val="000000"/>
                </a:solidFill>
                <a:latin typeface="Calibri-Bold"/>
              </a:rPr>
              <a:t>u pisanom obliku obrazložiti otkaz</a:t>
            </a:r>
            <a:r>
              <a:rPr lang="pl-PL" dirty="0">
                <a:solidFill>
                  <a:srgbClr val="000000"/>
                </a:solidFill>
                <a:latin typeface="Calibri" panose="020F0502020204030204" pitchFamily="34" charset="0"/>
              </a:rPr>
              <a:t>.</a:t>
            </a:r>
          </a:p>
          <a:p>
            <a:r>
              <a:rPr lang="hr-HR" dirty="0">
                <a:solidFill>
                  <a:srgbClr val="FF0000"/>
                </a:solidFill>
                <a:latin typeface="Calibri" panose="020F0502020204030204" pitchFamily="34" charset="0"/>
              </a:rPr>
              <a:t>Značaj obrazloženja</a:t>
            </a:r>
            <a:r>
              <a:rPr lang="hr-HR" dirty="0">
                <a:solidFill>
                  <a:srgbClr val="000000"/>
                </a:solidFill>
                <a:latin typeface="Calibri" panose="020F0502020204030204" pitchFamily="34" charset="0"/>
              </a:rPr>
              <a:t>; 1. isključivo razlozi koji su u njemu, moraju opravdati otkazivanje</a:t>
            </a:r>
          </a:p>
          <a:p>
            <a:r>
              <a:rPr lang="pl-PL" dirty="0">
                <a:solidFill>
                  <a:srgbClr val="000000"/>
                </a:solidFill>
                <a:latin typeface="Calibri" panose="020F0502020204030204" pitchFamily="34" charset="0"/>
              </a:rPr>
              <a:t>2. ono što je u obrazloženju moramo moći dokazati pred sudom</a:t>
            </a:r>
          </a:p>
          <a:p>
            <a:r>
              <a:rPr lang="hr-HR" dirty="0">
                <a:solidFill>
                  <a:srgbClr val="000000"/>
                </a:solidFill>
                <a:latin typeface="Calibri" panose="020F0502020204030204" pitchFamily="34" charset="0"/>
              </a:rPr>
              <a:t>Prilikom utvrđivanja postojanja opravdanog razloga za otkaz, </a:t>
            </a:r>
            <a:r>
              <a:rPr lang="hr-HR" dirty="0">
                <a:solidFill>
                  <a:srgbClr val="FF0000"/>
                </a:solidFill>
                <a:latin typeface="Calibri" panose="020F0502020204030204" pitchFamily="34" charset="0"/>
              </a:rPr>
              <a:t>sud polazi od razloga koji su navedeni u obrazloženju.</a:t>
            </a:r>
          </a:p>
          <a:p>
            <a:r>
              <a:rPr lang="hr-HR" dirty="0">
                <a:solidFill>
                  <a:srgbClr val="0070C1"/>
                </a:solidFill>
                <a:latin typeface="Calibri" panose="020F0502020204030204" pitchFamily="34" charset="0"/>
              </a:rPr>
              <a:t>Poslodavac ne može radniku na teret stavljati ono što nije naznačeno u obrazloženju odluke o otkazu.</a:t>
            </a:r>
          </a:p>
          <a:p>
            <a:r>
              <a:rPr lang="hr-HR" dirty="0">
                <a:solidFill>
                  <a:srgbClr val="000000"/>
                </a:solidFill>
                <a:latin typeface="ArialMT"/>
              </a:rPr>
              <a:t>• </a:t>
            </a:r>
            <a:r>
              <a:rPr lang="hr-HR" dirty="0">
                <a:solidFill>
                  <a:srgbClr val="000000"/>
                </a:solidFill>
                <a:latin typeface="Calibri" panose="020F0502020204030204" pitchFamily="34" charset="0"/>
              </a:rPr>
              <a:t>Prema čl.229.t.47. ZR; </a:t>
            </a:r>
            <a:r>
              <a:rPr lang="hr-HR" dirty="0">
                <a:solidFill>
                  <a:srgbClr val="000000"/>
                </a:solidFill>
                <a:latin typeface="ArialMT"/>
              </a:rPr>
              <a:t>• </a:t>
            </a:r>
            <a:r>
              <a:rPr lang="hr-HR" dirty="0">
                <a:solidFill>
                  <a:srgbClr val="000000"/>
                </a:solidFill>
                <a:latin typeface="Calibri" panose="020F0502020204030204" pitchFamily="34" charset="0"/>
              </a:rPr>
              <a:t>Novčanom kaznom od 8090,00 do 13.270,00 eura kaznit će se za prekršaj poslodavac pravna osoba: </a:t>
            </a:r>
            <a:r>
              <a:rPr lang="pl-PL" dirty="0">
                <a:solidFill>
                  <a:srgbClr val="000000"/>
                </a:solidFill>
                <a:latin typeface="Calibri" panose="020F0502020204030204" pitchFamily="34" charset="0"/>
              </a:rPr>
              <a:t>ako ne izradi u pisanom obliku, ne obrazloži ili ne dostavi odluku o otkazu</a:t>
            </a:r>
            <a:endParaRPr lang="hr-HR" dirty="0"/>
          </a:p>
        </p:txBody>
      </p:sp>
    </p:spTree>
    <p:extLst>
      <p:ext uri="{BB962C8B-B14F-4D97-AF65-F5344CB8AC3E}">
        <p14:creationId xmlns:p14="http://schemas.microsoft.com/office/powerpoint/2010/main" val="720062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375B90-B519-4E19-9064-3CC29807E93E}"/>
              </a:ext>
            </a:extLst>
          </p:cNvPr>
          <p:cNvSpPr>
            <a:spLocks noGrp="1"/>
          </p:cNvSpPr>
          <p:nvPr>
            <p:ph type="title"/>
          </p:nvPr>
        </p:nvSpPr>
        <p:spPr>
          <a:xfrm>
            <a:off x="1295402" y="982133"/>
            <a:ext cx="9601196" cy="813112"/>
          </a:xfrm>
        </p:spPr>
        <p:txBody>
          <a:bodyPr>
            <a:normAutofit fontScale="90000"/>
          </a:bodyPr>
          <a:lstStyle/>
          <a:p>
            <a:pPr marL="285750" lvl="0" indent="-285750">
              <a:spcBef>
                <a:spcPct val="20000"/>
              </a:spcBef>
              <a:spcAft>
                <a:spcPts val="600"/>
              </a:spcAft>
            </a:pPr>
            <a:r>
              <a:rPr lang="hr-HR" sz="3200" dirty="0">
                <a:ln>
                  <a:noFill/>
                </a:ln>
                <a:solidFill>
                  <a:srgbClr val="0070C1"/>
                </a:solidFill>
                <a:latin typeface="Calibri-Light"/>
                <a:ea typeface="+mn-ea"/>
                <a:cs typeface="+mn-cs"/>
              </a:rPr>
              <a:t>Otkaz uvjetovan skrivljenim ponašanjem</a:t>
            </a:r>
            <a:br>
              <a:rPr lang="hr-HR" sz="2400" dirty="0">
                <a:ln>
                  <a:noFill/>
                </a:ln>
                <a:solidFill>
                  <a:srgbClr val="0070C1"/>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CD4989DC-9C8B-4827-A949-8B7F368CBA6F}"/>
              </a:ext>
            </a:extLst>
          </p:cNvPr>
          <p:cNvSpPr>
            <a:spLocks noGrp="1"/>
          </p:cNvSpPr>
          <p:nvPr>
            <p:ph idx="1"/>
          </p:nvPr>
        </p:nvSpPr>
        <p:spPr>
          <a:xfrm>
            <a:off x="1295401" y="1619075"/>
            <a:ext cx="9601196" cy="4256793"/>
          </a:xfrm>
        </p:spPr>
        <p:txBody>
          <a:bodyPr>
            <a:normAutofit/>
          </a:bodyPr>
          <a:lstStyle/>
          <a:p>
            <a:r>
              <a:rPr lang="hr-HR" dirty="0">
                <a:solidFill>
                  <a:srgbClr val="000000"/>
                </a:solidFill>
                <a:latin typeface="ArialMT"/>
              </a:rPr>
              <a:t>• </a:t>
            </a:r>
            <a:r>
              <a:rPr lang="hr-HR" dirty="0">
                <a:solidFill>
                  <a:srgbClr val="000000"/>
                </a:solidFill>
                <a:latin typeface="Calibri" panose="020F0502020204030204" pitchFamily="34" charset="0"/>
              </a:rPr>
              <a:t>Da bi se radilo o skrivljenom kršenju obveza iz radnog </a:t>
            </a:r>
            <a:r>
              <a:rPr lang="it-IT" dirty="0" err="1">
                <a:solidFill>
                  <a:srgbClr val="000000"/>
                </a:solidFill>
                <a:latin typeface="Calibri" panose="020F0502020204030204" pitchFamily="34" charset="0"/>
              </a:rPr>
              <a:t>odnosa</a:t>
            </a:r>
            <a:r>
              <a:rPr lang="it-IT" dirty="0">
                <a:solidFill>
                  <a:srgbClr val="000000"/>
                </a:solidFill>
                <a:latin typeface="Calibri" panose="020F0502020204030204" pitchFamily="34" charset="0"/>
              </a:rPr>
              <a:t>, </a:t>
            </a:r>
            <a:r>
              <a:rPr lang="it-IT" dirty="0" err="1">
                <a:solidFill>
                  <a:srgbClr val="000000"/>
                </a:solidFill>
                <a:latin typeface="Calibri" panose="020F0502020204030204" pitchFamily="34" charset="0"/>
              </a:rPr>
              <a:t>potrebno</a:t>
            </a:r>
            <a:r>
              <a:rPr lang="it-IT" dirty="0">
                <a:solidFill>
                  <a:srgbClr val="000000"/>
                </a:solidFill>
                <a:latin typeface="Calibri" panose="020F0502020204030204" pitchFamily="34" charset="0"/>
              </a:rPr>
              <a:t> je </a:t>
            </a:r>
            <a:r>
              <a:rPr lang="it-IT" dirty="0" err="1">
                <a:solidFill>
                  <a:srgbClr val="000000"/>
                </a:solidFill>
                <a:latin typeface="Calibri" panose="020F0502020204030204" pitchFamily="34" charset="0"/>
              </a:rPr>
              <a:t>kumulativno</a:t>
            </a:r>
            <a:r>
              <a:rPr lang="it-IT" dirty="0">
                <a:solidFill>
                  <a:srgbClr val="000000"/>
                </a:solidFill>
                <a:latin typeface="Calibri" panose="020F0502020204030204" pitchFamily="34" charset="0"/>
              </a:rPr>
              <a:t> </a:t>
            </a:r>
            <a:r>
              <a:rPr lang="it-IT" dirty="0" err="1">
                <a:solidFill>
                  <a:srgbClr val="000000"/>
                </a:solidFill>
                <a:latin typeface="Calibri" panose="020F0502020204030204" pitchFamily="34" charset="0"/>
              </a:rPr>
              <a:t>ispuniti</a:t>
            </a:r>
            <a:r>
              <a:rPr lang="it-IT" dirty="0">
                <a:solidFill>
                  <a:srgbClr val="000000"/>
                </a:solidFill>
                <a:latin typeface="Calibri" panose="020F0502020204030204" pitchFamily="34" charset="0"/>
              </a:rPr>
              <a:t> tri </a:t>
            </a:r>
            <a:r>
              <a:rPr lang="it-IT" dirty="0" err="1">
                <a:solidFill>
                  <a:srgbClr val="000000"/>
                </a:solidFill>
                <a:latin typeface="Calibri" panose="020F0502020204030204" pitchFamily="34" charset="0"/>
              </a:rPr>
              <a:t>uvjeta</a:t>
            </a:r>
            <a:r>
              <a:rPr lang="it-IT" dirty="0">
                <a:solidFill>
                  <a:srgbClr val="000000"/>
                </a:solidFill>
                <a:latin typeface="Calibri" panose="020F0502020204030204" pitchFamily="34" charset="0"/>
              </a:rPr>
              <a:t>;</a:t>
            </a:r>
          </a:p>
          <a:p>
            <a:r>
              <a:rPr lang="hr-HR" dirty="0">
                <a:solidFill>
                  <a:srgbClr val="000000"/>
                </a:solidFill>
                <a:latin typeface="Calibri" panose="020F0502020204030204" pitchFamily="34" charset="0"/>
              </a:rPr>
              <a:t>a) da se radi o obvezama koje proizlaze iz radnog odnosa,</a:t>
            </a:r>
          </a:p>
          <a:p>
            <a:r>
              <a:rPr lang="pl-PL" dirty="0">
                <a:solidFill>
                  <a:srgbClr val="000000"/>
                </a:solidFill>
                <a:latin typeface="Calibri" panose="020F0502020204030204" pitchFamily="34" charset="0"/>
              </a:rPr>
              <a:t>b) da je isključivo radnik kršio obveze i</a:t>
            </a:r>
          </a:p>
          <a:p>
            <a:r>
              <a:rPr lang="pl-PL" dirty="0">
                <a:solidFill>
                  <a:srgbClr val="000000"/>
                </a:solidFill>
                <a:latin typeface="Calibri" panose="020F0502020204030204" pitchFamily="34" charset="0"/>
              </a:rPr>
              <a:t>c) da je radnik obveze kršio s namjerom, odnosno grubim </a:t>
            </a:r>
            <a:r>
              <a:rPr lang="hr-HR" dirty="0">
                <a:solidFill>
                  <a:srgbClr val="000000"/>
                </a:solidFill>
                <a:latin typeface="Calibri" panose="020F0502020204030204" pitchFamily="34" charset="0"/>
              </a:rPr>
              <a:t>propustom.</a:t>
            </a:r>
            <a:endParaRPr lang="hr-HR" dirty="0"/>
          </a:p>
        </p:txBody>
      </p:sp>
    </p:spTree>
    <p:extLst>
      <p:ext uri="{BB962C8B-B14F-4D97-AF65-F5344CB8AC3E}">
        <p14:creationId xmlns:p14="http://schemas.microsoft.com/office/powerpoint/2010/main" val="30990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3BBEC6-4128-46B5-8295-04E3A1755CC3}"/>
              </a:ext>
            </a:extLst>
          </p:cNvPr>
          <p:cNvSpPr>
            <a:spLocks noGrp="1"/>
          </p:cNvSpPr>
          <p:nvPr>
            <p:ph type="title"/>
          </p:nvPr>
        </p:nvSpPr>
        <p:spPr>
          <a:xfrm>
            <a:off x="1295402" y="982133"/>
            <a:ext cx="9601196" cy="527886"/>
          </a:xfrm>
        </p:spPr>
        <p:txBody>
          <a:bodyPr>
            <a:normAutofit fontScale="90000"/>
          </a:bodyPr>
          <a:lstStyle/>
          <a:p>
            <a:pPr marL="285750" lvl="0" indent="-285750">
              <a:spcBef>
                <a:spcPct val="20000"/>
              </a:spcBef>
              <a:spcAft>
                <a:spcPts val="600"/>
              </a:spcAft>
            </a:pPr>
            <a:r>
              <a:rPr lang="hr-HR" sz="3200" dirty="0">
                <a:ln>
                  <a:noFill/>
                </a:ln>
                <a:solidFill>
                  <a:srgbClr val="0070C1"/>
                </a:solidFill>
                <a:latin typeface="Calibri-Light"/>
                <a:ea typeface="+mn-ea"/>
                <a:cs typeface="+mn-cs"/>
              </a:rPr>
              <a:t>Individualiziranje odgovornosti</a:t>
            </a:r>
            <a:br>
              <a:rPr lang="hr-HR" sz="1500" dirty="0">
                <a:ln>
                  <a:noFill/>
                </a:ln>
                <a:solidFill>
                  <a:srgbClr val="0070C1"/>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526BAE1D-8109-4B92-89D7-B319FC83F194}"/>
              </a:ext>
            </a:extLst>
          </p:cNvPr>
          <p:cNvSpPr>
            <a:spLocks noGrp="1"/>
          </p:cNvSpPr>
          <p:nvPr>
            <p:ph idx="1"/>
          </p:nvPr>
        </p:nvSpPr>
        <p:spPr>
          <a:xfrm>
            <a:off x="1295401" y="1510019"/>
            <a:ext cx="9601196" cy="4365849"/>
          </a:xfrm>
        </p:spPr>
        <p:txBody>
          <a:bodyPr>
            <a:normAutofit fontScale="92500"/>
          </a:bodyPr>
          <a:lstStyle/>
          <a:p>
            <a:r>
              <a:rPr lang="pl-PL" dirty="0">
                <a:solidFill>
                  <a:srgbClr val="000000"/>
                </a:solidFill>
                <a:latin typeface="ArialMT"/>
              </a:rPr>
              <a:t>• </a:t>
            </a:r>
            <a:r>
              <a:rPr lang="pl-PL" dirty="0">
                <a:solidFill>
                  <a:srgbClr val="000000"/>
                </a:solidFill>
                <a:latin typeface="Calibri" panose="020F0502020204030204" pitchFamily="34" charset="0"/>
              </a:rPr>
              <a:t>ZR ne pozna objektivnu odgovornost</a:t>
            </a:r>
          </a:p>
          <a:p>
            <a:r>
              <a:rPr lang="hr-HR" dirty="0">
                <a:solidFill>
                  <a:srgbClr val="000000"/>
                </a:solidFill>
                <a:latin typeface="Calibri" panose="020F0502020204030204" pitchFamily="34" charset="0"/>
              </a:rPr>
              <a:t>Kad poslodavac ne može utvrditi koji je od više radnika prouzročio povredu obveze, ne može zakonito otkazati ugovor o radu nijednom od tih radnika.</a:t>
            </a:r>
          </a:p>
          <a:p>
            <a:r>
              <a:rPr lang="hr-HR" dirty="0">
                <a:solidFill>
                  <a:srgbClr val="000000"/>
                </a:solidFill>
                <a:latin typeface="Calibri" panose="020F0502020204030204" pitchFamily="34" charset="0"/>
              </a:rPr>
              <a:t>Bez utvrđenja pojedinačne odgovornosti nema zakonitog otkaza ugovora o radu.</a:t>
            </a:r>
          </a:p>
          <a:p>
            <a:r>
              <a:rPr lang="hr-HR" dirty="0">
                <a:solidFill>
                  <a:srgbClr val="000000"/>
                </a:solidFill>
                <a:latin typeface="Calibri" panose="020F0502020204030204" pitchFamily="34" charset="0"/>
              </a:rPr>
              <a:t>„Kad poslodavac ne dokaže da je upravo tužitelj kao određeni, između više radnika, počinio povredu radne obveze, otkaz nije dopušten.”</a:t>
            </a:r>
          </a:p>
          <a:p>
            <a:r>
              <a:rPr lang="fr-FR" dirty="0">
                <a:solidFill>
                  <a:srgbClr val="FF0000"/>
                </a:solidFill>
                <a:latin typeface="Calibri" panose="020F0502020204030204" pitchFamily="34" charset="0"/>
              </a:rPr>
              <a:t>Vrhovni sud RH, Revr-1532/10 17.3.2011.</a:t>
            </a:r>
          </a:p>
          <a:p>
            <a:r>
              <a:rPr lang="hr-HR" dirty="0">
                <a:solidFill>
                  <a:srgbClr val="000000"/>
                </a:solidFill>
                <a:latin typeface="ArialMT"/>
              </a:rPr>
              <a:t>• </a:t>
            </a:r>
            <a:r>
              <a:rPr lang="hr-HR" dirty="0">
                <a:solidFill>
                  <a:srgbClr val="000000"/>
                </a:solidFill>
                <a:latin typeface="Calibri" panose="020F0502020204030204" pitchFamily="34" charset="0"/>
              </a:rPr>
              <a:t>Dokazati da je radnik svojom aktivnom radnjom ili propustom prekršio obvezu iz radnog odnosa</a:t>
            </a:r>
            <a:endParaRPr lang="hr-HR" dirty="0"/>
          </a:p>
        </p:txBody>
      </p:sp>
    </p:spTree>
    <p:extLst>
      <p:ext uri="{BB962C8B-B14F-4D97-AF65-F5344CB8AC3E}">
        <p14:creationId xmlns:p14="http://schemas.microsoft.com/office/powerpoint/2010/main" val="30425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BC5206-701A-4854-99E4-4842D9E7A7FD}"/>
              </a:ext>
            </a:extLst>
          </p:cNvPr>
          <p:cNvSpPr>
            <a:spLocks noGrp="1"/>
          </p:cNvSpPr>
          <p:nvPr>
            <p:ph type="title"/>
          </p:nvPr>
        </p:nvSpPr>
        <p:spPr/>
        <p:txBody>
          <a:bodyPr/>
          <a:lstStyle/>
          <a:p>
            <a:pPr marL="285750" lvl="0" indent="-285750">
              <a:spcBef>
                <a:spcPct val="20000"/>
              </a:spcBef>
              <a:spcAft>
                <a:spcPts val="600"/>
              </a:spcAft>
            </a:pPr>
            <a:r>
              <a:rPr lang="hr-HR" sz="3200" dirty="0">
                <a:ln>
                  <a:noFill/>
                </a:ln>
                <a:solidFill>
                  <a:srgbClr val="0070C1"/>
                </a:solidFill>
                <a:latin typeface="Calibri-Light"/>
                <a:ea typeface="+mn-ea"/>
                <a:cs typeface="+mn-cs"/>
              </a:rPr>
              <a:t>Obrazloženje otkaza zbog skrivljenog ponašanja</a:t>
            </a:r>
            <a:br>
              <a:rPr lang="hr-HR" sz="3200" dirty="0">
                <a:ln>
                  <a:noFill/>
                </a:ln>
                <a:solidFill>
                  <a:srgbClr val="000000"/>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756D28DC-140B-47DF-BCFA-0B990181DA7A}"/>
              </a:ext>
            </a:extLst>
          </p:cNvPr>
          <p:cNvSpPr>
            <a:spLocks noGrp="1"/>
          </p:cNvSpPr>
          <p:nvPr>
            <p:ph idx="1"/>
          </p:nvPr>
        </p:nvSpPr>
        <p:spPr>
          <a:xfrm>
            <a:off x="1259050" y="1769531"/>
            <a:ext cx="9601196" cy="3792369"/>
          </a:xfrm>
        </p:spPr>
        <p:txBody>
          <a:bodyPr>
            <a:normAutofit/>
          </a:bodyPr>
          <a:lstStyle/>
          <a:p>
            <a:r>
              <a:rPr lang="hr-HR" dirty="0">
                <a:solidFill>
                  <a:srgbClr val="000000"/>
                </a:solidFill>
                <a:latin typeface="ArialMT"/>
              </a:rPr>
              <a:t>• </a:t>
            </a:r>
            <a:r>
              <a:rPr lang="hr-HR" dirty="0">
                <a:solidFill>
                  <a:srgbClr val="000000"/>
                </a:solidFill>
                <a:latin typeface="Calibri" panose="020F0502020204030204" pitchFamily="34" charset="0"/>
              </a:rPr>
              <a:t>Opis osobito teške povrede radne obveze.</a:t>
            </a:r>
          </a:p>
          <a:p>
            <a:r>
              <a:rPr lang="pl-PL" dirty="0">
                <a:solidFill>
                  <a:srgbClr val="000000"/>
                </a:solidFill>
                <a:latin typeface="ArialMT"/>
              </a:rPr>
              <a:t>• </a:t>
            </a:r>
            <a:r>
              <a:rPr lang="pl-PL" dirty="0">
                <a:solidFill>
                  <a:srgbClr val="000000"/>
                </a:solidFill>
                <a:latin typeface="Calibri" panose="020F0502020204030204" pitchFamily="34" charset="0"/>
              </a:rPr>
              <a:t>Naznačiti da je radnik već upozoravan na obveze iz radnog odnosa.</a:t>
            </a:r>
          </a:p>
          <a:p>
            <a:r>
              <a:rPr lang="pl-PL" dirty="0">
                <a:solidFill>
                  <a:srgbClr val="000000"/>
                </a:solidFill>
                <a:latin typeface="ArialMT"/>
              </a:rPr>
              <a:t>• </a:t>
            </a:r>
            <a:r>
              <a:rPr lang="pl-PL" dirty="0">
                <a:solidFill>
                  <a:srgbClr val="000000"/>
                </a:solidFill>
                <a:latin typeface="Calibri" panose="020F0502020204030204" pitchFamily="34" charset="0"/>
              </a:rPr>
              <a:t>Naznačiti je li radniku omogućeno iznošenje obrane /ako nije zašto/.</a:t>
            </a:r>
          </a:p>
          <a:p>
            <a:r>
              <a:rPr lang="hr-HR" dirty="0">
                <a:solidFill>
                  <a:srgbClr val="000000"/>
                </a:solidFill>
                <a:latin typeface="ArialMT"/>
              </a:rPr>
              <a:t>• </a:t>
            </a:r>
            <a:r>
              <a:rPr lang="hr-HR" dirty="0">
                <a:solidFill>
                  <a:srgbClr val="000000"/>
                </a:solidFill>
                <a:latin typeface="Calibri" panose="020F0502020204030204" pitchFamily="34" charset="0"/>
              </a:rPr>
              <a:t>Savjetovanje – suglasnost </a:t>
            </a:r>
          </a:p>
        </p:txBody>
      </p:sp>
    </p:spTree>
    <p:extLst>
      <p:ext uri="{BB962C8B-B14F-4D97-AF65-F5344CB8AC3E}">
        <p14:creationId xmlns:p14="http://schemas.microsoft.com/office/powerpoint/2010/main" val="2290758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9CE969-7D75-49DF-9BB7-FE2DF0FB5397}"/>
              </a:ext>
            </a:extLst>
          </p:cNvPr>
          <p:cNvSpPr>
            <a:spLocks noGrp="1"/>
          </p:cNvSpPr>
          <p:nvPr>
            <p:ph type="title"/>
          </p:nvPr>
        </p:nvSpPr>
        <p:spPr>
          <a:xfrm>
            <a:off x="1295402" y="982133"/>
            <a:ext cx="9601196" cy="351717"/>
          </a:xfrm>
        </p:spPr>
        <p:txBody>
          <a:bodyPr>
            <a:normAutofit fontScale="90000"/>
          </a:bodyPr>
          <a:lstStyle/>
          <a:p>
            <a:r>
              <a:rPr lang="hr-HR" sz="3200" dirty="0">
                <a:solidFill>
                  <a:srgbClr val="0070C0"/>
                </a:solidFill>
              </a:rPr>
              <a:t>Sudska praksa:</a:t>
            </a:r>
          </a:p>
        </p:txBody>
      </p:sp>
      <p:sp>
        <p:nvSpPr>
          <p:cNvPr id="3" name="Rezervirano mjesto sadržaja 2">
            <a:extLst>
              <a:ext uri="{FF2B5EF4-FFF2-40B4-BE49-F238E27FC236}">
                <a16:creationId xmlns:a16="http://schemas.microsoft.com/office/drawing/2014/main" id="{F295D7CF-FF34-48E6-8CAB-F27750BBB97C}"/>
              </a:ext>
            </a:extLst>
          </p:cNvPr>
          <p:cNvSpPr>
            <a:spLocks noGrp="1"/>
          </p:cNvSpPr>
          <p:nvPr>
            <p:ph idx="1"/>
          </p:nvPr>
        </p:nvSpPr>
        <p:spPr>
          <a:xfrm>
            <a:off x="1295401" y="1333851"/>
            <a:ext cx="9601196" cy="4353886"/>
          </a:xfrm>
        </p:spPr>
        <p:txBody>
          <a:bodyPr>
            <a:noAutofit/>
          </a:bodyPr>
          <a:lstStyle/>
          <a:p>
            <a:pPr lvl="0">
              <a:buClr>
                <a:srgbClr val="D9B247"/>
              </a:buClr>
            </a:pPr>
            <a:r>
              <a:rPr lang="pl-PL" sz="2000" dirty="0">
                <a:solidFill>
                  <a:srgbClr val="000000"/>
                </a:solidFill>
                <a:latin typeface="Calibri" panose="020F0502020204030204" pitchFamily="34" charset="0"/>
              </a:rPr>
              <a:t>„</a:t>
            </a:r>
            <a:r>
              <a:rPr lang="pl-PL" sz="1800" dirty="0">
                <a:solidFill>
                  <a:srgbClr val="000000"/>
                </a:solidFill>
                <a:latin typeface="Calibri" panose="020F0502020204030204" pitchFamily="34" charset="0"/>
              </a:rPr>
              <a:t>U situaciji kad je radnik opetovano prekršio obveze, i to i nakon pisanog </a:t>
            </a:r>
            <a:r>
              <a:rPr lang="hr-HR" sz="1800" dirty="0">
                <a:solidFill>
                  <a:srgbClr val="000000"/>
                </a:solidFill>
                <a:latin typeface="Calibri" panose="020F0502020204030204" pitchFamily="34" charset="0"/>
              </a:rPr>
              <a:t>upozorenja, kao i da je zbog vrste povrede obveze iz radnog odnosa poslodavac izgubio povjerenje u tužitelja, opravdan je razlog za redoviti otkaz ugovora o radu zbog skrivljenog ponašanja”. </a:t>
            </a:r>
            <a:r>
              <a:rPr lang="fr-FR" sz="1800" dirty="0">
                <a:solidFill>
                  <a:srgbClr val="FF0000"/>
                </a:solidFill>
                <a:latin typeface="Calibri" panose="020F0502020204030204" pitchFamily="34" charset="0"/>
              </a:rPr>
              <a:t>Vrhovni sud RH, Revr-691/12 od 9.6.2012.</a:t>
            </a:r>
          </a:p>
          <a:p>
            <a:pPr lvl="0">
              <a:buClr>
                <a:srgbClr val="D9B247"/>
              </a:buClr>
            </a:pPr>
            <a:r>
              <a:rPr lang="hr-HR" sz="1800" dirty="0">
                <a:solidFill>
                  <a:srgbClr val="000000"/>
                </a:solidFill>
                <a:latin typeface="Calibri" panose="020F0502020204030204" pitchFamily="34" charset="0"/>
              </a:rPr>
              <a:t>„Kad je utvrđeno da je radnik više puta zatečen u nedopuštenom prijevremenom napuštanju radnog mjesta, a na što ga je upozoravao poslodavac, kao i na moguće negativne posljedice takvog ponašanja, riječ </a:t>
            </a:r>
            <a:r>
              <a:rPr lang="pl-PL" sz="1800" dirty="0">
                <a:solidFill>
                  <a:srgbClr val="000000"/>
                </a:solidFill>
                <a:latin typeface="Calibri" panose="020F0502020204030204" pitchFamily="34" charset="0"/>
              </a:rPr>
              <a:t>je o kršenju obveze iz radnog odnosa koja je dokazana i koja opravdava </a:t>
            </a:r>
            <a:r>
              <a:rPr lang="hr-HR" sz="1800" dirty="0">
                <a:solidFill>
                  <a:srgbClr val="000000"/>
                </a:solidFill>
                <a:latin typeface="Calibri" panose="020F0502020204030204" pitchFamily="34" charset="0"/>
              </a:rPr>
              <a:t>otkaz ugovora o radu.” </a:t>
            </a:r>
            <a:r>
              <a:rPr lang="fr-FR" sz="1800" dirty="0">
                <a:solidFill>
                  <a:srgbClr val="FF0000"/>
                </a:solidFill>
                <a:latin typeface="Calibri" panose="020F0502020204030204" pitchFamily="34" charset="0"/>
              </a:rPr>
              <a:t>Vrhovni sud RH, Revr-1922/09 od 10.3.2010.</a:t>
            </a:r>
            <a:r>
              <a:rPr lang="hr-HR" sz="1800" dirty="0">
                <a:solidFill>
                  <a:srgbClr val="FF0000"/>
                </a:solidFill>
                <a:latin typeface="Calibri" panose="020F0502020204030204" pitchFamily="34" charset="0"/>
              </a:rPr>
              <a:t> </a:t>
            </a:r>
          </a:p>
          <a:p>
            <a:r>
              <a:rPr lang="hr-HR" sz="1800" dirty="0">
                <a:solidFill>
                  <a:srgbClr val="000000"/>
                </a:solidFill>
                <a:latin typeface="Calibri" panose="020F0502020204030204" pitchFamily="34" charset="0"/>
              </a:rPr>
              <a:t>Tužitelj je obavljajući posao šefa kuhinje, podređenom radniku razbio kuhano jaje o glavu iz razloga što ovaj nije dobro oprao jagode.</a:t>
            </a:r>
          </a:p>
          <a:p>
            <a:r>
              <a:rPr lang="hr-HR" sz="1800" dirty="0">
                <a:solidFill>
                  <a:srgbClr val="000000"/>
                </a:solidFill>
                <a:latin typeface="ArialMT"/>
              </a:rPr>
              <a:t>• </a:t>
            </a:r>
            <a:r>
              <a:rPr lang="hr-HR" sz="1800" dirty="0">
                <a:solidFill>
                  <a:srgbClr val="000000"/>
                </a:solidFill>
                <a:latin typeface="Calibri" panose="020F0502020204030204" pitchFamily="34" charset="0"/>
              </a:rPr>
              <a:t>Prije toga je tuženik 4 puta pisano opominjao - upozoravao tužitelja na povrede obveza iz radnog odnosa </a:t>
            </a:r>
          </a:p>
          <a:p>
            <a:r>
              <a:rPr lang="hr-HR" sz="1800" dirty="0">
                <a:solidFill>
                  <a:srgbClr val="000000"/>
                </a:solidFill>
                <a:latin typeface="ArialMT"/>
              </a:rPr>
              <a:t>• </a:t>
            </a:r>
            <a:r>
              <a:rPr lang="hr-HR" sz="1800" dirty="0">
                <a:solidFill>
                  <a:srgbClr val="000000"/>
                </a:solidFill>
                <a:latin typeface="Calibri" panose="020F0502020204030204" pitchFamily="34" charset="0"/>
              </a:rPr>
              <a:t>zbog toga što je radniku protupropisno usmeno ‘’odobrio’’ godišnji odmor (što on ne može učiniti, to mora odobriti ravnatelj), zbog buke i galame u kuhinji te loše pripremljenog jela (</a:t>
            </a:r>
            <a:r>
              <a:rPr lang="hr-HR" sz="1800" dirty="0" err="1">
                <a:solidFill>
                  <a:srgbClr val="000000"/>
                </a:solidFill>
                <a:latin typeface="Calibri" panose="020F0502020204030204" pitchFamily="34" charset="0"/>
              </a:rPr>
              <a:t>steak</a:t>
            </a:r>
            <a:r>
              <a:rPr lang="hr-HR" sz="1800" dirty="0">
                <a:solidFill>
                  <a:srgbClr val="000000"/>
                </a:solidFill>
                <a:latin typeface="Calibri" panose="020F0502020204030204" pitchFamily="34" charset="0"/>
              </a:rPr>
              <a:t>), te u 2 navrata zbog pušenja u prostoru kuhinje, a što je zabranjeno. Stoga su pravilno </a:t>
            </a:r>
            <a:r>
              <a:rPr lang="hr-HR" sz="1800" dirty="0" err="1">
                <a:solidFill>
                  <a:srgbClr val="000000"/>
                </a:solidFill>
                <a:latin typeface="Calibri" panose="020F0502020204030204" pitchFamily="34" charset="0"/>
              </a:rPr>
              <a:t>nižestupanjski</a:t>
            </a:r>
            <a:r>
              <a:rPr lang="hr-HR" sz="1800" dirty="0">
                <a:solidFill>
                  <a:srgbClr val="000000"/>
                </a:solidFill>
                <a:latin typeface="Calibri" panose="020F0502020204030204" pitchFamily="34" charset="0"/>
              </a:rPr>
              <a:t> sudovi utvrdili da je otkaz zakonit.</a:t>
            </a:r>
          </a:p>
          <a:p>
            <a:r>
              <a:rPr lang="hr-HR" sz="1800" dirty="0">
                <a:solidFill>
                  <a:srgbClr val="000000"/>
                </a:solidFill>
                <a:latin typeface="ArialMT"/>
              </a:rPr>
              <a:t>• </a:t>
            </a:r>
            <a:r>
              <a:rPr lang="hr-HR" sz="1800" dirty="0">
                <a:solidFill>
                  <a:srgbClr val="FF0000"/>
                </a:solidFill>
                <a:latin typeface="Calibri" panose="020F0502020204030204" pitchFamily="34" charset="0"/>
              </a:rPr>
              <a:t>Vrhovni sud RH, Rev-343/2021 od 26. 10. 2022.</a:t>
            </a:r>
            <a:endParaRPr lang="hr-HR" sz="1800" dirty="0"/>
          </a:p>
        </p:txBody>
      </p:sp>
    </p:spTree>
    <p:extLst>
      <p:ext uri="{BB962C8B-B14F-4D97-AF65-F5344CB8AC3E}">
        <p14:creationId xmlns:p14="http://schemas.microsoft.com/office/powerpoint/2010/main" val="1389698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D4D35D-514B-48BF-A4C7-D70998D33F69}"/>
              </a:ext>
            </a:extLst>
          </p:cNvPr>
          <p:cNvSpPr>
            <a:spLocks noGrp="1"/>
          </p:cNvSpPr>
          <p:nvPr>
            <p:ph type="title"/>
          </p:nvPr>
        </p:nvSpPr>
        <p:spPr>
          <a:xfrm>
            <a:off x="1295402" y="982132"/>
            <a:ext cx="9601196" cy="804723"/>
          </a:xfrm>
        </p:spPr>
        <p:txBody>
          <a:bodyPr>
            <a:noAutofit/>
          </a:bodyPr>
          <a:lstStyle/>
          <a:p>
            <a:pPr marL="285750" lvl="0" indent="-285750">
              <a:spcBef>
                <a:spcPct val="20000"/>
              </a:spcBef>
              <a:spcAft>
                <a:spcPts val="600"/>
              </a:spcAft>
            </a:pPr>
            <a:r>
              <a:rPr lang="pl-PL" sz="3200" dirty="0">
                <a:ln>
                  <a:noFill/>
                </a:ln>
                <a:solidFill>
                  <a:srgbClr val="0070C1"/>
                </a:solidFill>
                <a:latin typeface="Calibri-Light"/>
                <a:ea typeface="+mn-ea"/>
                <a:cs typeface="+mn-cs"/>
              </a:rPr>
              <a:t>IZVANREDNI OTKAZ UGOVORA O RADU</a:t>
            </a:r>
            <a:br>
              <a:rPr lang="pl-PL" sz="3200" dirty="0">
                <a:ln>
                  <a:noFill/>
                </a:ln>
                <a:solidFill>
                  <a:srgbClr val="0070C1"/>
                </a:solidFill>
                <a:latin typeface="Calibri-Light"/>
                <a:ea typeface="+mn-ea"/>
                <a:cs typeface="+mn-cs"/>
              </a:rPr>
            </a:br>
            <a:endParaRPr lang="hr-HR" sz="3200" dirty="0"/>
          </a:p>
        </p:txBody>
      </p:sp>
      <p:sp>
        <p:nvSpPr>
          <p:cNvPr id="3" name="Rezervirano mjesto sadržaja 2">
            <a:extLst>
              <a:ext uri="{FF2B5EF4-FFF2-40B4-BE49-F238E27FC236}">
                <a16:creationId xmlns:a16="http://schemas.microsoft.com/office/drawing/2014/main" id="{5A18001C-47FA-473B-8D30-C8206DBBAD4F}"/>
              </a:ext>
            </a:extLst>
          </p:cNvPr>
          <p:cNvSpPr>
            <a:spLocks noGrp="1"/>
          </p:cNvSpPr>
          <p:nvPr>
            <p:ph idx="1"/>
          </p:nvPr>
        </p:nvSpPr>
        <p:spPr>
          <a:xfrm>
            <a:off x="1295401" y="1619075"/>
            <a:ext cx="9601196" cy="4256793"/>
          </a:xfrm>
        </p:spPr>
        <p:txBody>
          <a:bodyPr>
            <a:normAutofit/>
          </a:bodyPr>
          <a:lstStyle/>
          <a:p>
            <a:r>
              <a:rPr lang="hr-HR" dirty="0">
                <a:solidFill>
                  <a:srgbClr val="000000"/>
                </a:solidFill>
                <a:latin typeface="ArialMT"/>
              </a:rPr>
              <a:t>• </a:t>
            </a:r>
            <a:r>
              <a:rPr lang="hr-HR" dirty="0">
                <a:solidFill>
                  <a:srgbClr val="000000"/>
                </a:solidFill>
                <a:latin typeface="Calibri" panose="020F0502020204030204" pitchFamily="34" charset="0"/>
              </a:rPr>
              <a:t>Ako zbog osobito teške povrede radne obveze iz radnog odnosa ili zbog neke druge osobito važne činjenice, uz uvažavanje svih okolnosti i interesa ugovornih stranaka, nastavak radnog odnosa nije moguć. </a:t>
            </a:r>
            <a:r>
              <a:rPr lang="pl-PL" dirty="0">
                <a:solidFill>
                  <a:srgbClr val="000000"/>
                </a:solidFill>
                <a:latin typeface="ArialMT"/>
              </a:rPr>
              <a:t>• </a:t>
            </a:r>
            <a:r>
              <a:rPr lang="pl-PL" dirty="0">
                <a:solidFill>
                  <a:srgbClr val="000000"/>
                </a:solidFill>
                <a:latin typeface="Calibri" panose="020F0502020204030204" pitchFamily="34" charset="0"/>
              </a:rPr>
              <a:t>Poslodavac nema obvezu u pisanom obliku radnika upozoriti na obveze iz </a:t>
            </a:r>
            <a:r>
              <a:rPr lang="hr-HR" dirty="0">
                <a:solidFill>
                  <a:srgbClr val="000000"/>
                </a:solidFill>
                <a:latin typeface="Calibri" panose="020F0502020204030204" pitchFamily="34" charset="0"/>
              </a:rPr>
              <a:t>radnog odnosa.</a:t>
            </a:r>
          </a:p>
          <a:p>
            <a:r>
              <a:rPr lang="hr-HR" dirty="0">
                <a:solidFill>
                  <a:srgbClr val="000000"/>
                </a:solidFill>
                <a:latin typeface="ArialMT"/>
              </a:rPr>
              <a:t>• </a:t>
            </a:r>
            <a:r>
              <a:rPr lang="hr-HR" dirty="0">
                <a:solidFill>
                  <a:srgbClr val="000000"/>
                </a:solidFill>
                <a:latin typeface="Calibri" panose="020F0502020204030204" pitchFamily="34" charset="0"/>
              </a:rPr>
              <a:t>Poslodavac je dužan omogućiti radniku da iznese svoju obranu, osim ako postoje okolnosti zbog kojih nije opravdano očekivati da to učini.</a:t>
            </a:r>
            <a:endParaRPr lang="hr-HR" dirty="0"/>
          </a:p>
        </p:txBody>
      </p:sp>
    </p:spTree>
    <p:extLst>
      <p:ext uri="{BB962C8B-B14F-4D97-AF65-F5344CB8AC3E}">
        <p14:creationId xmlns:p14="http://schemas.microsoft.com/office/powerpoint/2010/main" val="2338225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482B591-A694-4570-8751-15BCC6D45EC3}"/>
              </a:ext>
            </a:extLst>
          </p:cNvPr>
          <p:cNvSpPr>
            <a:spLocks noGrp="1"/>
          </p:cNvSpPr>
          <p:nvPr>
            <p:ph type="title"/>
          </p:nvPr>
        </p:nvSpPr>
        <p:spPr>
          <a:xfrm>
            <a:off x="1295402" y="982132"/>
            <a:ext cx="9601196" cy="787945"/>
          </a:xfrm>
        </p:spPr>
        <p:txBody>
          <a:bodyPr>
            <a:normAutofit fontScale="90000"/>
          </a:bodyPr>
          <a:lstStyle/>
          <a:p>
            <a:pPr marL="285750" lvl="0" indent="-285750">
              <a:spcBef>
                <a:spcPct val="20000"/>
              </a:spcBef>
              <a:spcAft>
                <a:spcPts val="600"/>
              </a:spcAft>
            </a:pPr>
            <a:r>
              <a:rPr lang="pl-PL" sz="3200" dirty="0">
                <a:ln>
                  <a:noFill/>
                </a:ln>
                <a:solidFill>
                  <a:srgbClr val="0070C1"/>
                </a:solidFill>
                <a:latin typeface="Calibri-Light"/>
                <a:ea typeface="+mn-ea"/>
                <a:cs typeface="+mn-cs"/>
              </a:rPr>
              <a:t>IZVANREDNI OTKAZ UGOVORA O RADU II.</a:t>
            </a:r>
            <a:br>
              <a:rPr lang="pl-PL" sz="3200" dirty="0">
                <a:ln>
                  <a:noFill/>
                </a:ln>
                <a:solidFill>
                  <a:srgbClr val="0070C1"/>
                </a:solidFill>
                <a:latin typeface="Calibri-Light"/>
                <a:ea typeface="+mn-ea"/>
                <a:cs typeface="+mn-cs"/>
              </a:rPr>
            </a:br>
            <a:endParaRPr lang="hr-HR" sz="3200" dirty="0"/>
          </a:p>
        </p:txBody>
      </p:sp>
      <p:sp>
        <p:nvSpPr>
          <p:cNvPr id="3" name="Rezervirano mjesto sadržaja 2">
            <a:extLst>
              <a:ext uri="{FF2B5EF4-FFF2-40B4-BE49-F238E27FC236}">
                <a16:creationId xmlns:a16="http://schemas.microsoft.com/office/drawing/2014/main" id="{BD1687DB-5B35-4FF0-95F9-3F5CC43C82FD}"/>
              </a:ext>
            </a:extLst>
          </p:cNvPr>
          <p:cNvSpPr>
            <a:spLocks noGrp="1"/>
          </p:cNvSpPr>
          <p:nvPr>
            <p:ph idx="1"/>
          </p:nvPr>
        </p:nvSpPr>
        <p:spPr>
          <a:xfrm>
            <a:off x="1295401" y="1702965"/>
            <a:ext cx="9601196" cy="4172903"/>
          </a:xfrm>
        </p:spPr>
        <p:txBody>
          <a:bodyPr>
            <a:normAutofit/>
          </a:bodyPr>
          <a:lstStyle/>
          <a:p>
            <a:r>
              <a:rPr lang="hr-HR" dirty="0">
                <a:solidFill>
                  <a:srgbClr val="000000"/>
                </a:solidFill>
                <a:latin typeface="ArialMT"/>
              </a:rPr>
              <a:t>• </a:t>
            </a:r>
            <a:r>
              <a:rPr lang="hr-HR" dirty="0">
                <a:solidFill>
                  <a:srgbClr val="000000"/>
                </a:solidFill>
                <a:latin typeface="Calibri" panose="020F0502020204030204" pitchFamily="34" charset="0"/>
              </a:rPr>
              <a:t>O razlozima otkazivanja može se govoriti </a:t>
            </a:r>
            <a:r>
              <a:rPr lang="hr-HR" dirty="0">
                <a:solidFill>
                  <a:srgbClr val="FF0000"/>
                </a:solidFill>
                <a:latin typeface="Calibri" panose="020F0502020204030204" pitchFamily="34" charset="0"/>
              </a:rPr>
              <a:t>tako da se u obzir uzmu sve </a:t>
            </a:r>
            <a:r>
              <a:rPr lang="pl-PL" dirty="0">
                <a:solidFill>
                  <a:srgbClr val="FF0000"/>
                </a:solidFill>
                <a:latin typeface="Calibri" panose="020F0502020204030204" pitchFamily="34" charset="0"/>
              </a:rPr>
              <a:t>okolnosti koje prate određeni slučaj.</a:t>
            </a:r>
          </a:p>
          <a:p>
            <a:r>
              <a:rPr lang="pl-PL" dirty="0">
                <a:solidFill>
                  <a:srgbClr val="000000"/>
                </a:solidFill>
                <a:latin typeface="ArialMT"/>
              </a:rPr>
              <a:t>• </a:t>
            </a:r>
            <a:r>
              <a:rPr lang="pl-PL" dirty="0">
                <a:solidFill>
                  <a:srgbClr val="000000"/>
                </a:solidFill>
                <a:latin typeface="Calibri" panose="020F0502020204030204" pitchFamily="34" charset="0"/>
              </a:rPr>
              <a:t>Izvanredni otkaz se može dati </a:t>
            </a:r>
            <a:r>
              <a:rPr lang="pl-PL" dirty="0">
                <a:solidFill>
                  <a:srgbClr val="0070C1"/>
                </a:solidFill>
                <a:latin typeface="Calibri" panose="020F0502020204030204" pitchFamily="34" charset="0"/>
              </a:rPr>
              <a:t>u roku od 15 dana od dana saznanja </a:t>
            </a:r>
            <a:r>
              <a:rPr lang="pl-PL" dirty="0">
                <a:solidFill>
                  <a:srgbClr val="000000"/>
                </a:solidFill>
                <a:latin typeface="Calibri" panose="020F0502020204030204" pitchFamily="34" charset="0"/>
              </a:rPr>
              <a:t>za </a:t>
            </a:r>
            <a:r>
              <a:rPr lang="hr-HR" dirty="0">
                <a:solidFill>
                  <a:srgbClr val="000000"/>
                </a:solidFill>
                <a:latin typeface="Calibri" panose="020F0502020204030204" pitchFamily="34" charset="0"/>
              </a:rPr>
              <a:t>činjenicu na kojoj se otkaz temelji – uz ovaj subjektivni nije propisan i objektivni rok.</a:t>
            </a:r>
          </a:p>
          <a:p>
            <a:r>
              <a:rPr lang="pl-PL" dirty="0">
                <a:solidFill>
                  <a:srgbClr val="000000"/>
                </a:solidFill>
                <a:latin typeface="ArialMT"/>
              </a:rPr>
              <a:t>• </a:t>
            </a:r>
            <a:r>
              <a:rPr lang="pl-PL" dirty="0">
                <a:solidFill>
                  <a:srgbClr val="000000"/>
                </a:solidFill>
                <a:latin typeface="Calibri" panose="020F0502020204030204" pitchFamily="34" charset="0"/>
              </a:rPr>
              <a:t>Rok se poslodavcu računa </a:t>
            </a:r>
            <a:r>
              <a:rPr lang="pl-PL" u="sng" dirty="0">
                <a:solidFill>
                  <a:srgbClr val="000000"/>
                </a:solidFill>
                <a:latin typeface="Calibri" panose="020F0502020204030204" pitchFamily="34" charset="0"/>
              </a:rPr>
              <a:t>od dana saznanja </a:t>
            </a:r>
            <a:r>
              <a:rPr lang="pl-PL" dirty="0">
                <a:solidFill>
                  <a:srgbClr val="000000"/>
                </a:solidFill>
                <a:latin typeface="Calibri" panose="020F0502020204030204" pitchFamily="34" charset="0"/>
              </a:rPr>
              <a:t>osobe nadležne za </a:t>
            </a:r>
            <a:r>
              <a:rPr lang="hr-HR" dirty="0">
                <a:solidFill>
                  <a:srgbClr val="000000"/>
                </a:solidFill>
                <a:latin typeface="Calibri" panose="020F0502020204030204" pitchFamily="34" charset="0"/>
              </a:rPr>
              <a:t>donošenje odluke, to saznanje ne mora biti neposredno, već se može izvesti iz saznanja osobe koja je zbog svojih voditeljskih ovlasti obvezna izvijestiti nadležnu osobu o činjenicama koje su razlog za otkaz</a:t>
            </a:r>
            <a:endParaRPr lang="hr-HR" dirty="0"/>
          </a:p>
        </p:txBody>
      </p:sp>
    </p:spTree>
    <p:extLst>
      <p:ext uri="{BB962C8B-B14F-4D97-AF65-F5344CB8AC3E}">
        <p14:creationId xmlns:p14="http://schemas.microsoft.com/office/powerpoint/2010/main" val="199117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71082FA-02FF-4BE6-BC85-840E39277FB6}"/>
              </a:ext>
            </a:extLst>
          </p:cNvPr>
          <p:cNvSpPr>
            <a:spLocks noGrp="1"/>
          </p:cNvSpPr>
          <p:nvPr>
            <p:ph type="title"/>
          </p:nvPr>
        </p:nvSpPr>
        <p:spPr>
          <a:xfrm>
            <a:off x="1295402" y="982132"/>
            <a:ext cx="9601196" cy="620165"/>
          </a:xfrm>
        </p:spPr>
        <p:txBody>
          <a:bodyPr>
            <a:normAutofit fontScale="90000"/>
          </a:bodyPr>
          <a:lstStyle/>
          <a:p>
            <a:endParaRPr lang="hr-HR" dirty="0"/>
          </a:p>
        </p:txBody>
      </p:sp>
      <p:sp>
        <p:nvSpPr>
          <p:cNvPr id="3" name="Rezervirano mjesto sadržaja 2">
            <a:extLst>
              <a:ext uri="{FF2B5EF4-FFF2-40B4-BE49-F238E27FC236}">
                <a16:creationId xmlns:a16="http://schemas.microsoft.com/office/drawing/2014/main" id="{A8E7AFDA-1CEF-437A-9D4A-C768ACEDF2DA}"/>
              </a:ext>
            </a:extLst>
          </p:cNvPr>
          <p:cNvSpPr>
            <a:spLocks noGrp="1"/>
          </p:cNvSpPr>
          <p:nvPr>
            <p:ph idx="1"/>
          </p:nvPr>
        </p:nvSpPr>
        <p:spPr>
          <a:xfrm>
            <a:off x="1295401" y="1686186"/>
            <a:ext cx="9601196" cy="4189681"/>
          </a:xfrm>
        </p:spPr>
        <p:txBody>
          <a:bodyPr>
            <a:normAutofit/>
          </a:bodyPr>
          <a:lstStyle/>
          <a:p>
            <a:r>
              <a:rPr lang="hr-HR" dirty="0">
                <a:solidFill>
                  <a:srgbClr val="000000"/>
                </a:solidFill>
                <a:latin typeface="Calibri" panose="020F0502020204030204" pitchFamily="34" charset="0"/>
              </a:rPr>
              <a:t>Ako je radnik počinio </a:t>
            </a:r>
            <a:r>
              <a:rPr lang="hr-HR" dirty="0">
                <a:solidFill>
                  <a:srgbClr val="0070C1"/>
                </a:solidFill>
                <a:latin typeface="Calibri" panose="020F0502020204030204" pitchFamily="34" charset="0"/>
              </a:rPr>
              <a:t>više povreda u različitim vremenskim </a:t>
            </a:r>
            <a:r>
              <a:rPr lang="pl-PL" dirty="0">
                <a:solidFill>
                  <a:srgbClr val="0070C1"/>
                </a:solidFill>
                <a:latin typeface="Calibri" panose="020F0502020204030204" pitchFamily="34" charset="0"/>
              </a:rPr>
              <a:t>razdobljima</a:t>
            </a:r>
            <a:r>
              <a:rPr lang="pl-PL" dirty="0">
                <a:solidFill>
                  <a:srgbClr val="000000"/>
                </a:solidFill>
                <a:latin typeface="Calibri" panose="020F0502020204030204" pitchFamily="34" charset="0"/>
              </a:rPr>
              <a:t>, rok teče zasebno </a:t>
            </a:r>
            <a:r>
              <a:rPr lang="pl-PL" b="1" dirty="0">
                <a:solidFill>
                  <a:srgbClr val="000000"/>
                </a:solidFill>
                <a:latin typeface="Calibri-Bold"/>
              </a:rPr>
              <a:t>od saznanja za svaku povredu </a:t>
            </a:r>
            <a:r>
              <a:rPr lang="pl-PL" dirty="0">
                <a:solidFill>
                  <a:srgbClr val="000000"/>
                </a:solidFill>
                <a:latin typeface="Calibri" panose="020F0502020204030204" pitchFamily="34" charset="0"/>
              </a:rPr>
              <a:t>pa čak i ako su one iste vrste (npr. nije došao 1. i 2. na posao pa potom 5. i 6. Rok za prvu povredu od 2. a za drugu povredu od 6.)</a:t>
            </a:r>
          </a:p>
          <a:p>
            <a:r>
              <a:rPr lang="hr-HR" dirty="0">
                <a:solidFill>
                  <a:srgbClr val="000000"/>
                </a:solidFill>
                <a:latin typeface="ArialMT"/>
              </a:rPr>
              <a:t>• </a:t>
            </a:r>
            <a:r>
              <a:rPr lang="hr-HR" dirty="0">
                <a:solidFill>
                  <a:srgbClr val="000000"/>
                </a:solidFill>
                <a:latin typeface="Calibri" panose="020F0502020204030204" pitchFamily="34" charset="0"/>
              </a:rPr>
              <a:t>Ako je riječ o povredi obveze iz radnog odnosa koja je vršena u dužem neprekinutom trajanju (npr. neopravdan izostanak) rok ne počinje teći sve dok traje takvo ponašanje jer upravo kontinuitet opravdava mogućnost donošenja odluke kroz čitavo postojanje </a:t>
            </a:r>
            <a:r>
              <a:rPr lang="pl-PL" dirty="0">
                <a:solidFill>
                  <a:srgbClr val="000000"/>
                </a:solidFill>
                <a:latin typeface="Calibri" panose="020F0502020204030204" pitchFamily="34" charset="0"/>
              </a:rPr>
              <a:t>takve povrede (npr. </a:t>
            </a:r>
            <a:r>
              <a:rPr lang="pl-PL">
                <a:solidFill>
                  <a:srgbClr val="000000"/>
                </a:solidFill>
                <a:latin typeface="Calibri" panose="020F0502020204030204" pitchFamily="34" charset="0"/>
              </a:rPr>
              <a:t>odsutan 1.-10. </a:t>
            </a:r>
            <a:r>
              <a:rPr lang="pl-PL" dirty="0">
                <a:solidFill>
                  <a:srgbClr val="000000"/>
                </a:solidFill>
                <a:latin typeface="Calibri" panose="020F0502020204030204" pitchFamily="34" charset="0"/>
              </a:rPr>
              <a:t>od tad se računa rok za 10 dana </a:t>
            </a:r>
            <a:r>
              <a:rPr lang="hr-HR" dirty="0">
                <a:solidFill>
                  <a:srgbClr val="000000"/>
                </a:solidFill>
                <a:latin typeface="Calibri" panose="020F0502020204030204" pitchFamily="34" charset="0"/>
              </a:rPr>
              <a:t>neopravdano. Ako se na teret stavlja prva tri dana, tad se rok računa od 3.)</a:t>
            </a:r>
            <a:endParaRPr lang="hr-HR" dirty="0"/>
          </a:p>
        </p:txBody>
      </p:sp>
    </p:spTree>
    <p:extLst>
      <p:ext uri="{BB962C8B-B14F-4D97-AF65-F5344CB8AC3E}">
        <p14:creationId xmlns:p14="http://schemas.microsoft.com/office/powerpoint/2010/main" val="2486062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058CE-76BF-41E7-AF94-0631E346F436}"/>
              </a:ext>
            </a:extLst>
          </p:cNvPr>
          <p:cNvSpPr>
            <a:spLocks noGrp="1"/>
          </p:cNvSpPr>
          <p:nvPr>
            <p:ph type="title"/>
          </p:nvPr>
        </p:nvSpPr>
        <p:spPr>
          <a:xfrm>
            <a:off x="1295402" y="982132"/>
            <a:ext cx="9601196" cy="737611"/>
          </a:xfrm>
        </p:spPr>
        <p:txBody>
          <a:bodyPr>
            <a:normAutofit fontScale="90000"/>
          </a:bodyPr>
          <a:lstStyle/>
          <a:p>
            <a:pPr marL="285750" lvl="0" indent="-285750">
              <a:spcBef>
                <a:spcPct val="20000"/>
              </a:spcBef>
              <a:spcAft>
                <a:spcPts val="600"/>
              </a:spcAft>
            </a:pPr>
            <a:r>
              <a:rPr lang="hr-HR" sz="3200" dirty="0">
                <a:ln>
                  <a:noFill/>
                </a:ln>
                <a:solidFill>
                  <a:srgbClr val="0070C1"/>
                </a:solidFill>
                <a:latin typeface="Calibri-Light"/>
                <a:ea typeface="+mn-ea"/>
                <a:cs typeface="+mn-cs"/>
              </a:rPr>
              <a:t>Obrazloženje izvanrednog otkaza</a:t>
            </a:r>
            <a:br>
              <a:rPr lang="hr-HR" sz="3000" dirty="0">
                <a:ln>
                  <a:noFill/>
                </a:ln>
                <a:solidFill>
                  <a:srgbClr val="0070C1"/>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9A4ABC02-05A7-422C-AC57-C03B320B98AE}"/>
              </a:ext>
            </a:extLst>
          </p:cNvPr>
          <p:cNvSpPr>
            <a:spLocks noGrp="1"/>
          </p:cNvSpPr>
          <p:nvPr>
            <p:ph idx="1"/>
          </p:nvPr>
        </p:nvSpPr>
        <p:spPr>
          <a:xfrm>
            <a:off x="1295401" y="1820411"/>
            <a:ext cx="9601196" cy="4055457"/>
          </a:xfrm>
        </p:spPr>
        <p:txBody>
          <a:bodyPr>
            <a:normAutofit/>
          </a:bodyPr>
          <a:lstStyle/>
          <a:p>
            <a:r>
              <a:rPr lang="hr-HR" dirty="0">
                <a:solidFill>
                  <a:srgbClr val="000000"/>
                </a:solidFill>
                <a:latin typeface="ArialMT"/>
              </a:rPr>
              <a:t>• </a:t>
            </a:r>
            <a:r>
              <a:rPr lang="hr-HR" dirty="0">
                <a:solidFill>
                  <a:srgbClr val="000000"/>
                </a:solidFill>
                <a:latin typeface="Calibri" panose="020F0502020204030204" pitchFamily="34" charset="0"/>
              </a:rPr>
              <a:t>Opis osobito teške povrede obveze iz radnog odnosa.</a:t>
            </a:r>
          </a:p>
          <a:p>
            <a:r>
              <a:rPr lang="pl-PL" dirty="0">
                <a:solidFill>
                  <a:srgbClr val="000000"/>
                </a:solidFill>
                <a:latin typeface="ArialMT"/>
              </a:rPr>
              <a:t>• </a:t>
            </a:r>
            <a:r>
              <a:rPr lang="pl-PL" dirty="0">
                <a:solidFill>
                  <a:srgbClr val="000000"/>
                </a:solidFill>
                <a:latin typeface="Calibri" panose="020F0502020204030204" pitchFamily="34" charset="0"/>
              </a:rPr>
              <a:t>Dan i način saznanja za povredu.</a:t>
            </a:r>
          </a:p>
          <a:p>
            <a:r>
              <a:rPr lang="hr-HR" dirty="0">
                <a:solidFill>
                  <a:srgbClr val="000000"/>
                </a:solidFill>
                <a:latin typeface="ArialMT"/>
              </a:rPr>
              <a:t>• </a:t>
            </a:r>
            <a:r>
              <a:rPr lang="hr-HR" dirty="0">
                <a:solidFill>
                  <a:srgbClr val="000000"/>
                </a:solidFill>
                <a:latin typeface="Calibri" panose="020F0502020204030204" pitchFamily="34" charset="0"/>
              </a:rPr>
              <a:t>Ako je otkaz dat zbog neke druge osobito važne činjenice – tad opisati zašto poslodavac smatra da nastavak radnog odnosa nije moguć.</a:t>
            </a:r>
          </a:p>
          <a:p>
            <a:r>
              <a:rPr lang="hr-HR" dirty="0">
                <a:solidFill>
                  <a:srgbClr val="000000"/>
                </a:solidFill>
                <a:latin typeface="ArialMT"/>
              </a:rPr>
              <a:t>• </a:t>
            </a:r>
            <a:r>
              <a:rPr lang="hr-HR" dirty="0">
                <a:solidFill>
                  <a:srgbClr val="000000"/>
                </a:solidFill>
                <a:latin typeface="Calibri" panose="020F0502020204030204" pitchFamily="34" charset="0"/>
              </a:rPr>
              <a:t>Savjetovanje - suglasnost</a:t>
            </a:r>
            <a:endParaRPr lang="hr-HR" dirty="0"/>
          </a:p>
        </p:txBody>
      </p:sp>
    </p:spTree>
    <p:extLst>
      <p:ext uri="{BB962C8B-B14F-4D97-AF65-F5344CB8AC3E}">
        <p14:creationId xmlns:p14="http://schemas.microsoft.com/office/powerpoint/2010/main" val="294680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D7C160-2514-46E4-8B8C-E63D98E27D25}"/>
              </a:ext>
            </a:extLst>
          </p:cNvPr>
          <p:cNvSpPr>
            <a:spLocks noGrp="1"/>
          </p:cNvSpPr>
          <p:nvPr>
            <p:ph type="title"/>
          </p:nvPr>
        </p:nvSpPr>
        <p:spPr/>
        <p:txBody>
          <a:bodyPr>
            <a:normAutofit/>
          </a:bodyPr>
          <a:lstStyle/>
          <a:p>
            <a:pPr marL="285750" lvl="0" indent="-285750">
              <a:spcBef>
                <a:spcPct val="20000"/>
              </a:spcBef>
              <a:spcAft>
                <a:spcPts val="600"/>
              </a:spcAft>
            </a:pPr>
            <a:r>
              <a:rPr lang="pl-PL" sz="3200" dirty="0">
                <a:ln>
                  <a:noFill/>
                </a:ln>
                <a:solidFill>
                  <a:srgbClr val="0070C1"/>
                </a:solidFill>
                <a:latin typeface="Calibri-Light"/>
                <a:ea typeface="+mn-ea"/>
                <a:cs typeface="+mn-cs"/>
              </a:rPr>
              <a:t>UPOZORENJE NA OBVEZE IZ RADNOG ODNOSA</a:t>
            </a:r>
            <a:br>
              <a:rPr lang="pl-PL" sz="3200" dirty="0">
                <a:ln>
                  <a:noFill/>
                </a:ln>
                <a:solidFill>
                  <a:srgbClr val="0070C1"/>
                </a:solidFill>
                <a:latin typeface="Calibri-Light"/>
                <a:ea typeface="+mn-ea"/>
                <a:cs typeface="+mn-cs"/>
              </a:rPr>
            </a:br>
            <a:endParaRPr lang="hr-HR" sz="3200" dirty="0"/>
          </a:p>
        </p:txBody>
      </p:sp>
      <p:sp>
        <p:nvSpPr>
          <p:cNvPr id="3" name="Rezervirano mjesto sadržaja 2">
            <a:extLst>
              <a:ext uri="{FF2B5EF4-FFF2-40B4-BE49-F238E27FC236}">
                <a16:creationId xmlns:a16="http://schemas.microsoft.com/office/drawing/2014/main" id="{07D91B8A-058F-4BEB-B724-7FE13E0E2163}"/>
              </a:ext>
            </a:extLst>
          </p:cNvPr>
          <p:cNvSpPr>
            <a:spLocks noGrp="1"/>
          </p:cNvSpPr>
          <p:nvPr>
            <p:ph idx="1"/>
          </p:nvPr>
        </p:nvSpPr>
        <p:spPr>
          <a:xfrm>
            <a:off x="1295401" y="1635853"/>
            <a:ext cx="9601196" cy="4240015"/>
          </a:xfrm>
        </p:spPr>
        <p:txBody>
          <a:bodyPr>
            <a:noAutofit/>
          </a:bodyPr>
          <a:lstStyle/>
          <a:p>
            <a:r>
              <a:rPr lang="pl-PL" sz="1800" dirty="0">
                <a:solidFill>
                  <a:srgbClr val="000000"/>
                </a:solidFill>
                <a:latin typeface="ArialMT"/>
              </a:rPr>
              <a:t>• </a:t>
            </a:r>
            <a:r>
              <a:rPr lang="pl-PL" sz="1800" dirty="0">
                <a:solidFill>
                  <a:srgbClr val="000000"/>
                </a:solidFill>
                <a:latin typeface="Calibri" panose="020F0502020204030204" pitchFamily="34" charset="0"/>
              </a:rPr>
              <a:t>Čl.119.st. Zakona o radu; Ako se radi o skrivljenom ponašanju radnika kao </a:t>
            </a:r>
            <a:r>
              <a:rPr lang="hr-HR" sz="1800" dirty="0">
                <a:solidFill>
                  <a:srgbClr val="000000"/>
                </a:solidFill>
                <a:latin typeface="Calibri" panose="020F0502020204030204" pitchFamily="34" charset="0"/>
              </a:rPr>
              <a:t>opravdanom razlogu, poslodavac je uz poštivanje otkaznog roka, </a:t>
            </a:r>
            <a:r>
              <a:rPr lang="hr-HR" sz="1800" b="1" dirty="0">
                <a:solidFill>
                  <a:srgbClr val="000000"/>
                </a:solidFill>
                <a:latin typeface="Calibri-Bold"/>
              </a:rPr>
              <a:t>dužan prije </a:t>
            </a:r>
            <a:r>
              <a:rPr lang="pl-PL" sz="1800" b="1" dirty="0">
                <a:solidFill>
                  <a:srgbClr val="000000"/>
                </a:solidFill>
                <a:latin typeface="Calibri-Bold"/>
              </a:rPr>
              <a:t>otkazivanja pisano upozoriti radnika na obveze iz radnog odnosa i ukazati mu na mogućnost otkaza u slučaju nastavka povrede te obveze</a:t>
            </a:r>
            <a:r>
              <a:rPr lang="pl-PL" sz="1800" dirty="0">
                <a:solidFill>
                  <a:srgbClr val="000000"/>
                </a:solidFill>
                <a:latin typeface="Calibri" panose="020F0502020204030204" pitchFamily="34" charset="0"/>
              </a:rPr>
              <a:t>, osim ako </a:t>
            </a:r>
            <a:r>
              <a:rPr lang="hr-HR" sz="1800" dirty="0">
                <a:solidFill>
                  <a:srgbClr val="000000"/>
                </a:solidFill>
                <a:latin typeface="Calibri" panose="020F0502020204030204" pitchFamily="34" charset="0"/>
              </a:rPr>
              <a:t>postoje okolnosti zbog kojih nije opravdano očekivati da to učini. </a:t>
            </a:r>
            <a:r>
              <a:rPr lang="pl-PL" sz="1800" dirty="0">
                <a:solidFill>
                  <a:srgbClr val="000000"/>
                </a:solidFill>
                <a:latin typeface="ArialMT"/>
              </a:rPr>
              <a:t>• </a:t>
            </a:r>
            <a:r>
              <a:rPr lang="pl-PL" sz="1800" dirty="0">
                <a:solidFill>
                  <a:srgbClr val="000000"/>
                </a:solidFill>
                <a:latin typeface="Calibri" panose="020F0502020204030204" pitchFamily="34" charset="0"/>
              </a:rPr>
              <a:t>Čl. 36. st.1. KU za zaposlenike u osnovnoškolskim ustanovama (NN 51/18, </a:t>
            </a:r>
            <a:r>
              <a:rPr lang="hr-HR" sz="1800" dirty="0">
                <a:solidFill>
                  <a:srgbClr val="000000"/>
                </a:solidFill>
                <a:latin typeface="Calibri" panose="020F0502020204030204" pitchFamily="34" charset="0"/>
              </a:rPr>
              <a:t>122/19, 35/2024); </a:t>
            </a:r>
          </a:p>
          <a:p>
            <a:r>
              <a:rPr lang="hr-HR" sz="1800" dirty="0">
                <a:solidFill>
                  <a:srgbClr val="000000"/>
                </a:solidFill>
                <a:latin typeface="Calibri" panose="020F0502020204030204" pitchFamily="34" charset="0"/>
              </a:rPr>
              <a:t> Prije redovitog otkazivanja ugovora o radu uvjetovanoga skrivljenim ponašanjem zaposlenika poslodavac je dužan zaposlenika pisano </a:t>
            </a:r>
            <a:r>
              <a:rPr lang="pl-PL" sz="1800" dirty="0">
                <a:solidFill>
                  <a:srgbClr val="000000"/>
                </a:solidFill>
                <a:latin typeface="Calibri" panose="020F0502020204030204" pitchFamily="34" charset="0"/>
              </a:rPr>
              <a:t>upozoriti na obveze iz radnog odnosa i upozoriti ga na mogućnost otkaza, </a:t>
            </a:r>
            <a:r>
              <a:rPr lang="pl-PL" sz="1800" b="1" dirty="0">
                <a:solidFill>
                  <a:srgbClr val="000000"/>
                </a:solidFill>
                <a:latin typeface="Calibri-Bold"/>
              </a:rPr>
              <a:t>a </a:t>
            </a:r>
            <a:r>
              <a:rPr lang="hr-HR" sz="1800" b="1" dirty="0">
                <a:solidFill>
                  <a:srgbClr val="000000"/>
                </a:solidFill>
                <a:latin typeface="Calibri-Bold"/>
              </a:rPr>
              <a:t>na temelju dokumentirano utvrđene povrede obveza iz radnog odnosa</a:t>
            </a:r>
            <a:r>
              <a:rPr lang="hr-HR" sz="1800" dirty="0">
                <a:solidFill>
                  <a:srgbClr val="000000"/>
                </a:solidFill>
                <a:latin typeface="Calibri" panose="020F0502020204030204" pitchFamily="34" charset="0"/>
              </a:rPr>
              <a:t>, osim ako postoje okolnosti zbog kojih nije opravdano očekivati da poslodavac to učini.</a:t>
            </a:r>
          </a:p>
          <a:p>
            <a:r>
              <a:rPr lang="hr-HR" sz="1800" dirty="0">
                <a:solidFill>
                  <a:srgbClr val="000000"/>
                </a:solidFill>
                <a:latin typeface="ArialMT"/>
              </a:rPr>
              <a:t>• </a:t>
            </a:r>
            <a:r>
              <a:rPr lang="hr-HR" sz="1800" dirty="0">
                <a:solidFill>
                  <a:srgbClr val="000000"/>
                </a:solidFill>
                <a:latin typeface="Calibri" panose="020F0502020204030204" pitchFamily="34" charset="0"/>
              </a:rPr>
              <a:t>Budući da redoviti otkaz – </a:t>
            </a:r>
            <a:r>
              <a:rPr lang="hr-HR" sz="1800" dirty="0">
                <a:solidFill>
                  <a:srgbClr val="FF0000"/>
                </a:solidFill>
                <a:latin typeface="Calibri" panose="020F0502020204030204" pitchFamily="34" charset="0"/>
              </a:rPr>
              <a:t>slijedi kao logična i po redovnom tijeku stvari nastupajuća posljedica uslijed radnikova ponašanja ili propusta – </a:t>
            </a:r>
            <a:r>
              <a:rPr lang="hr-HR" sz="1800" b="1" dirty="0">
                <a:solidFill>
                  <a:srgbClr val="FF0000"/>
                </a:solidFill>
                <a:latin typeface="Calibri-Bold"/>
              </a:rPr>
              <a:t>za očekivati </a:t>
            </a:r>
            <a:r>
              <a:rPr lang="pl-PL" sz="1800" b="1" dirty="0">
                <a:solidFill>
                  <a:srgbClr val="FF0000"/>
                </a:solidFill>
                <a:latin typeface="Calibri-Bold"/>
              </a:rPr>
              <a:t>je da poslodavac (pisano) upozori radnika na obveze </a:t>
            </a:r>
            <a:r>
              <a:rPr lang="pl-PL" sz="1800" dirty="0">
                <a:solidFill>
                  <a:srgbClr val="FF0000"/>
                </a:solidFill>
                <a:latin typeface="Calibri" panose="020F0502020204030204" pitchFamily="34" charset="0"/>
              </a:rPr>
              <a:t>iz radnog odnosa </a:t>
            </a:r>
            <a:r>
              <a:rPr lang="pl-PL" sz="1800" dirty="0">
                <a:solidFill>
                  <a:srgbClr val="000000"/>
                </a:solidFill>
                <a:latin typeface="Calibri" panose="020F0502020204030204" pitchFamily="34" charset="0"/>
              </a:rPr>
              <a:t>i ujedno mu ukaže na mogućnost otkaza u slučaju nastavka (ponavljanja) </a:t>
            </a:r>
            <a:r>
              <a:rPr lang="hr-HR" sz="1800" dirty="0">
                <a:solidFill>
                  <a:srgbClr val="000000"/>
                </a:solidFill>
                <a:latin typeface="Calibri" panose="020F0502020204030204" pitchFamily="34" charset="0"/>
              </a:rPr>
              <a:t>povrede te obveze.</a:t>
            </a:r>
            <a:endParaRPr lang="hr-HR" sz="1800" dirty="0"/>
          </a:p>
        </p:txBody>
      </p:sp>
    </p:spTree>
    <p:extLst>
      <p:ext uri="{BB962C8B-B14F-4D97-AF65-F5344CB8AC3E}">
        <p14:creationId xmlns:p14="http://schemas.microsoft.com/office/powerpoint/2010/main" val="3818547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2A56C08-FBEB-4778-A853-84EEC91E454B}"/>
              </a:ext>
            </a:extLst>
          </p:cNvPr>
          <p:cNvSpPr>
            <a:spLocks noGrp="1"/>
          </p:cNvSpPr>
          <p:nvPr>
            <p:ph type="title"/>
          </p:nvPr>
        </p:nvSpPr>
        <p:spPr>
          <a:xfrm>
            <a:off x="1295402" y="982132"/>
            <a:ext cx="9601196" cy="871835"/>
          </a:xfrm>
        </p:spPr>
        <p:txBody>
          <a:bodyPr>
            <a:normAutofit fontScale="90000"/>
          </a:bodyPr>
          <a:lstStyle/>
          <a:p>
            <a:pPr marL="285750" lvl="0" indent="-285750">
              <a:spcBef>
                <a:spcPct val="20000"/>
              </a:spcBef>
              <a:spcAft>
                <a:spcPts val="600"/>
              </a:spcAft>
            </a:pPr>
            <a:br>
              <a:rPr lang="hr-HR" sz="1000" dirty="0">
                <a:ln>
                  <a:noFill/>
                </a:ln>
                <a:solidFill>
                  <a:srgbClr val="0070C1"/>
                </a:solidFill>
                <a:latin typeface="Calibri-Light"/>
                <a:ea typeface="+mn-ea"/>
                <a:cs typeface="+mn-cs"/>
              </a:rPr>
            </a:br>
            <a:r>
              <a:rPr lang="hr-HR" dirty="0">
                <a:ln>
                  <a:noFill/>
                </a:ln>
                <a:solidFill>
                  <a:srgbClr val="0070C1"/>
                </a:solidFill>
                <a:latin typeface="Calibri-Light"/>
                <a:ea typeface="+mn-ea"/>
                <a:cs typeface="+mn-cs"/>
              </a:rPr>
              <a:t>Gubitak povjerenja</a:t>
            </a:r>
            <a:endParaRPr lang="hr-HR" dirty="0"/>
          </a:p>
        </p:txBody>
      </p:sp>
      <p:sp>
        <p:nvSpPr>
          <p:cNvPr id="3" name="Rezervirano mjesto sadržaja 2">
            <a:extLst>
              <a:ext uri="{FF2B5EF4-FFF2-40B4-BE49-F238E27FC236}">
                <a16:creationId xmlns:a16="http://schemas.microsoft.com/office/drawing/2014/main" id="{A6D81FDD-3057-4C4F-AC99-D2156758BD69}"/>
              </a:ext>
            </a:extLst>
          </p:cNvPr>
          <p:cNvSpPr>
            <a:spLocks noGrp="1"/>
          </p:cNvSpPr>
          <p:nvPr>
            <p:ph idx="1"/>
          </p:nvPr>
        </p:nvSpPr>
        <p:spPr>
          <a:xfrm>
            <a:off x="1295401" y="1979802"/>
            <a:ext cx="9601196" cy="3896066"/>
          </a:xfrm>
        </p:spPr>
        <p:txBody>
          <a:bodyPr>
            <a:normAutofit fontScale="85000" lnSpcReduction="20000"/>
          </a:bodyPr>
          <a:lstStyle/>
          <a:p>
            <a:r>
              <a:rPr lang="hr-HR" dirty="0">
                <a:solidFill>
                  <a:srgbClr val="000000"/>
                </a:solidFill>
                <a:latin typeface="ArialMT"/>
              </a:rPr>
              <a:t>• </a:t>
            </a:r>
            <a:r>
              <a:rPr lang="hr-HR" dirty="0">
                <a:solidFill>
                  <a:srgbClr val="000000"/>
                </a:solidFill>
                <a:latin typeface="Calibri" panose="020F0502020204030204" pitchFamily="34" charset="0"/>
              </a:rPr>
              <a:t>Činjenica koja onemogućuje daljnji nastavak rada trebala bi biti vezana za </a:t>
            </a:r>
            <a:r>
              <a:rPr lang="pl-PL" dirty="0">
                <a:solidFill>
                  <a:srgbClr val="000000"/>
                </a:solidFill>
                <a:latin typeface="Calibri" panose="020F0502020204030204" pitchFamily="34" charset="0"/>
              </a:rPr>
              <a:t>djelatnost poslodavca, radni proces, samu osobu (i osobnost ) poslodavca i </a:t>
            </a:r>
            <a:r>
              <a:rPr lang="hr-HR" dirty="0">
                <a:solidFill>
                  <a:srgbClr val="000000"/>
                </a:solidFill>
                <a:latin typeface="Calibri" panose="020F0502020204030204" pitchFamily="34" charset="0"/>
              </a:rPr>
              <a:t>radnika i sl. Sama činjenica može biti subjektivne, ali i objektivne prirode.</a:t>
            </a:r>
          </a:p>
          <a:p>
            <a:r>
              <a:rPr lang="hr-HR" dirty="0">
                <a:solidFill>
                  <a:srgbClr val="000000"/>
                </a:solidFill>
                <a:latin typeface="ArialMT"/>
              </a:rPr>
              <a:t>• </a:t>
            </a:r>
            <a:r>
              <a:rPr lang="hr-HR" i="1" dirty="0">
                <a:solidFill>
                  <a:srgbClr val="000000"/>
                </a:solidFill>
                <a:latin typeface="Calibri-Italic"/>
              </a:rPr>
              <a:t>Subjektivne je prirode kad je radnikovo postupanje protivno obvezama iz </a:t>
            </a:r>
            <a:r>
              <a:rPr lang="pl-PL" i="1" dirty="0">
                <a:solidFill>
                  <a:srgbClr val="000000"/>
                </a:solidFill>
                <a:latin typeface="Calibri-Italic"/>
              </a:rPr>
              <a:t>ugovornog odnosa </a:t>
            </a:r>
            <a:r>
              <a:rPr lang="pl-PL" dirty="0">
                <a:solidFill>
                  <a:srgbClr val="000000"/>
                </a:solidFill>
                <a:latin typeface="Calibri" panose="020F0502020204030204" pitchFamily="34" charset="0"/>
              </a:rPr>
              <a:t>i samom poslodavcu, primjerice kad radnik na radnom </a:t>
            </a:r>
            <a:r>
              <a:rPr lang="hr-HR" dirty="0">
                <a:solidFill>
                  <a:srgbClr val="000000"/>
                </a:solidFill>
                <a:latin typeface="Calibri" panose="020F0502020204030204" pitchFamily="34" charset="0"/>
              </a:rPr>
              <a:t>mjestu čuvara imovine poslodavca otuđi imovinu druge osobe, zbog čega poslodavac gubi povjerenje u njega.</a:t>
            </a:r>
          </a:p>
          <a:p>
            <a:r>
              <a:rPr lang="hr-HR" dirty="0">
                <a:solidFill>
                  <a:srgbClr val="000000"/>
                </a:solidFill>
                <a:latin typeface="ArialMT"/>
              </a:rPr>
              <a:t>• </a:t>
            </a:r>
            <a:r>
              <a:rPr lang="hr-HR" dirty="0">
                <a:solidFill>
                  <a:srgbClr val="000000"/>
                </a:solidFill>
                <a:latin typeface="Calibri" panose="020F0502020204030204" pitchFamily="34" charset="0"/>
              </a:rPr>
              <a:t>Druga osobito važna činjenica može biti da radnik od nadležnog tijela nije dobio licencu bez koje ne može obavljati posao iz ugovora o radu (liječnik, radnik u stanici za tehnički prijevoz, </a:t>
            </a:r>
            <a:r>
              <a:rPr lang="hr-HR" b="1" dirty="0">
                <a:solidFill>
                  <a:srgbClr val="000000"/>
                </a:solidFill>
                <a:latin typeface="Calibri" panose="020F0502020204030204" pitchFamily="34" charset="0"/>
              </a:rPr>
              <a:t>učitelj nije položio stručni ispit</a:t>
            </a:r>
            <a:r>
              <a:rPr lang="hr-HR" dirty="0">
                <a:solidFill>
                  <a:srgbClr val="000000"/>
                </a:solidFill>
                <a:latin typeface="Calibri" panose="020F0502020204030204" pitchFamily="34" charset="0"/>
              </a:rPr>
              <a:t>) ili kad zbog ponašanja izvan radnog vremena dobije sankciju koja utječe na ispunjavanje njegove obveze iz radnog odnosa (zaštitaru je zbog obiteljskog nasilja oduzeto pravo na nošenje oružja, radnik na radnom mjestu vozača izgubio je pravo na vozačku dozvolu zbog pijanstava izvan radnog vremena osuđeni i sl.).</a:t>
            </a:r>
            <a:endParaRPr lang="hr-HR" dirty="0"/>
          </a:p>
        </p:txBody>
      </p:sp>
    </p:spTree>
    <p:extLst>
      <p:ext uri="{BB962C8B-B14F-4D97-AF65-F5344CB8AC3E}">
        <p14:creationId xmlns:p14="http://schemas.microsoft.com/office/powerpoint/2010/main" val="132042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628F88-DD47-475C-8AAD-61AF78236E91}"/>
              </a:ext>
            </a:extLst>
          </p:cNvPr>
          <p:cNvSpPr>
            <a:spLocks noGrp="1"/>
          </p:cNvSpPr>
          <p:nvPr>
            <p:ph type="ctrTitle"/>
          </p:nvPr>
        </p:nvSpPr>
        <p:spPr>
          <a:xfrm>
            <a:off x="2692398" y="1871132"/>
            <a:ext cx="6815669" cy="1786466"/>
          </a:xfrm>
        </p:spPr>
        <p:txBody>
          <a:bodyPr/>
          <a:lstStyle/>
          <a:p>
            <a:r>
              <a:rPr lang="hr-HR" dirty="0">
                <a:solidFill>
                  <a:srgbClr val="0070C1"/>
                </a:solidFill>
                <a:latin typeface="Calibri-Light"/>
              </a:rPr>
              <a:t>OSTVARIVANJE PRAVA IZ RADNOG ODNOSA</a:t>
            </a:r>
            <a:endParaRPr lang="hr-HR" dirty="0"/>
          </a:p>
        </p:txBody>
      </p:sp>
      <p:sp>
        <p:nvSpPr>
          <p:cNvPr id="3" name="Podnaslov 2">
            <a:extLst>
              <a:ext uri="{FF2B5EF4-FFF2-40B4-BE49-F238E27FC236}">
                <a16:creationId xmlns:a16="http://schemas.microsoft.com/office/drawing/2014/main" id="{5A4B8091-DC83-43BA-B6A6-87F3CA2D0EF0}"/>
              </a:ext>
            </a:extLst>
          </p:cNvPr>
          <p:cNvSpPr>
            <a:spLocks noGrp="1"/>
          </p:cNvSpPr>
          <p:nvPr>
            <p:ph type="subTitle" idx="1"/>
          </p:nvPr>
        </p:nvSpPr>
        <p:spPr/>
        <p:txBody>
          <a:bodyPr>
            <a:normAutofit/>
          </a:bodyPr>
          <a:lstStyle/>
          <a:p>
            <a:r>
              <a:rPr lang="hr-HR" sz="2400" i="1" dirty="0"/>
              <a:t>Od upozorenja do otkaza ugovora o radu – 2. dio</a:t>
            </a:r>
          </a:p>
        </p:txBody>
      </p:sp>
    </p:spTree>
    <p:extLst>
      <p:ext uri="{BB962C8B-B14F-4D97-AF65-F5344CB8AC3E}">
        <p14:creationId xmlns:p14="http://schemas.microsoft.com/office/powerpoint/2010/main" val="1652868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E78F81-BCD7-4603-8610-CC0B94FB8CCC}"/>
              </a:ext>
            </a:extLst>
          </p:cNvPr>
          <p:cNvSpPr>
            <a:spLocks noGrp="1"/>
          </p:cNvSpPr>
          <p:nvPr>
            <p:ph type="title"/>
          </p:nvPr>
        </p:nvSpPr>
        <p:spPr>
          <a:xfrm>
            <a:off x="1295401" y="982132"/>
            <a:ext cx="9601196" cy="754389"/>
          </a:xfrm>
        </p:spPr>
        <p:txBody>
          <a:bodyPr>
            <a:normAutofit fontScale="90000"/>
          </a:bodyPr>
          <a:lstStyle/>
          <a:p>
            <a:pPr marL="285750" lvl="0" indent="-285750">
              <a:spcBef>
                <a:spcPct val="20000"/>
              </a:spcBef>
              <a:spcAft>
                <a:spcPts val="600"/>
              </a:spcAft>
            </a:pPr>
            <a:r>
              <a:rPr lang="hr-HR" sz="3200" dirty="0">
                <a:ln>
                  <a:noFill/>
                </a:ln>
                <a:solidFill>
                  <a:srgbClr val="0070C1"/>
                </a:solidFill>
                <a:latin typeface="Calibri-Light"/>
                <a:ea typeface="+mn-ea"/>
                <a:cs typeface="+mn-cs"/>
              </a:rPr>
              <a:t>Ostvarivanje prava iz radnog odnosa pred poslodavcem</a:t>
            </a:r>
            <a:br>
              <a:rPr lang="hr-HR" sz="2000" dirty="0">
                <a:ln>
                  <a:noFill/>
                </a:ln>
                <a:solidFill>
                  <a:srgbClr val="0070C1"/>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6077C563-8273-46BB-AEF6-F52757461543}"/>
              </a:ext>
            </a:extLst>
          </p:cNvPr>
          <p:cNvSpPr>
            <a:spLocks noGrp="1"/>
          </p:cNvSpPr>
          <p:nvPr>
            <p:ph idx="1"/>
          </p:nvPr>
        </p:nvSpPr>
        <p:spPr>
          <a:xfrm>
            <a:off x="1295401" y="1459684"/>
            <a:ext cx="9601196" cy="4416184"/>
          </a:xfrm>
        </p:spPr>
        <p:txBody>
          <a:bodyPr>
            <a:normAutofit/>
          </a:bodyPr>
          <a:lstStyle/>
          <a:p>
            <a:r>
              <a:rPr lang="hr-HR" dirty="0">
                <a:solidFill>
                  <a:srgbClr val="000000"/>
                </a:solidFill>
                <a:latin typeface="Calibri" panose="020F0502020204030204" pitchFamily="34" charset="0"/>
              </a:rPr>
              <a:t>Radnik koji smatra da mu je poslodavac povrijedio neko pravo iz radnog odnosa mora </a:t>
            </a:r>
            <a:r>
              <a:rPr lang="pl-PL" dirty="0">
                <a:solidFill>
                  <a:srgbClr val="000000"/>
                </a:solidFill>
                <a:latin typeface="Calibri" panose="020F0502020204030204" pitchFamily="34" charset="0"/>
              </a:rPr>
              <a:t>u roku od 15 dana od dostave odluke kojom je povrijeđeno njegovo pravo, odnosno </a:t>
            </a:r>
            <a:r>
              <a:rPr lang="hr-HR" dirty="0">
                <a:solidFill>
                  <a:srgbClr val="000000"/>
                </a:solidFill>
                <a:latin typeface="Calibri" panose="020F0502020204030204" pitchFamily="34" charset="0"/>
              </a:rPr>
              <a:t>od saznanja za povredu prava, zahtijevati od poslodavca ostvarenje toga prava.</a:t>
            </a:r>
          </a:p>
          <a:p>
            <a:r>
              <a:rPr lang="pl-PL" dirty="0">
                <a:solidFill>
                  <a:srgbClr val="000000"/>
                </a:solidFill>
                <a:latin typeface="Calibri" panose="020F0502020204030204" pitchFamily="34" charset="0"/>
              </a:rPr>
              <a:t>Ako poslodavac u roku od 15 dana nije odlučio o tom zahtjevu, a radnik nije u daljnjem roku od 15 dana podnio tužbu, on gubi pravo na sudsku zaštitu. </a:t>
            </a:r>
            <a:r>
              <a:rPr lang="pl-PL" dirty="0">
                <a:solidFill>
                  <a:srgbClr val="0070C1"/>
                </a:solidFill>
                <a:latin typeface="Calibri" panose="020F0502020204030204" pitchFamily="34" charset="0"/>
              </a:rPr>
              <a:t>Međutim, ako poslodavac naknadno odluči o zahtjevu radnika, nije prekludiran</a:t>
            </a:r>
            <a:r>
              <a:rPr lang="pl-PL" sz="1600" dirty="0">
                <a:solidFill>
                  <a:srgbClr val="0070C1"/>
                </a:solidFill>
                <a:latin typeface="Calibri" panose="020F0502020204030204" pitchFamily="34" charset="0"/>
              </a:rPr>
              <a:t> </a:t>
            </a:r>
            <a:r>
              <a:rPr lang="pl-PL" dirty="0">
                <a:solidFill>
                  <a:srgbClr val="0070C1"/>
                </a:solidFill>
                <a:latin typeface="Calibri" panose="020F0502020204030204" pitchFamily="34" charset="0"/>
              </a:rPr>
              <a:t>u pravu </a:t>
            </a:r>
            <a:r>
              <a:rPr lang="pl-PL" sz="1600" i="1" dirty="0">
                <a:solidFill>
                  <a:srgbClr val="0070C1"/>
                </a:solidFill>
                <a:latin typeface="Calibri" panose="020F0502020204030204" pitchFamily="34" charset="0"/>
              </a:rPr>
              <a:t>(nije mu uskraćeno pravo, n.a.) </a:t>
            </a:r>
            <a:r>
              <a:rPr lang="pl-PL" dirty="0">
                <a:solidFill>
                  <a:srgbClr val="0070C1"/>
                </a:solidFill>
                <a:latin typeface="Calibri" panose="020F0502020204030204" pitchFamily="34" charset="0"/>
              </a:rPr>
              <a:t>da u roku od 15 dana podnese tužbu, jer će mu rok za tužbu početi teći od naknade odluke </a:t>
            </a:r>
            <a:r>
              <a:rPr lang="hr-HR" dirty="0">
                <a:solidFill>
                  <a:srgbClr val="0070C1"/>
                </a:solidFill>
                <a:latin typeface="Calibri" panose="020F0502020204030204" pitchFamily="34" charset="0"/>
              </a:rPr>
              <a:t>poslodavca.</a:t>
            </a:r>
          </a:p>
          <a:p>
            <a:r>
              <a:rPr lang="hr-HR" dirty="0">
                <a:solidFill>
                  <a:srgbClr val="FF0000"/>
                </a:solidFill>
                <a:latin typeface="Calibri" panose="020F0502020204030204" pitchFamily="34" charset="0"/>
              </a:rPr>
              <a:t>Vrhovni sud RH, Rev-1824/2001 od 28. studenoga 2001.</a:t>
            </a:r>
            <a:endParaRPr lang="hr-HR" dirty="0"/>
          </a:p>
        </p:txBody>
      </p:sp>
    </p:spTree>
    <p:extLst>
      <p:ext uri="{BB962C8B-B14F-4D97-AF65-F5344CB8AC3E}">
        <p14:creationId xmlns:p14="http://schemas.microsoft.com/office/powerpoint/2010/main" val="3223902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06FB3E-6E9F-40FC-9696-A175FD7D9423}"/>
              </a:ext>
            </a:extLst>
          </p:cNvPr>
          <p:cNvSpPr>
            <a:spLocks noGrp="1"/>
          </p:cNvSpPr>
          <p:nvPr>
            <p:ph type="title"/>
          </p:nvPr>
        </p:nvSpPr>
        <p:spPr>
          <a:xfrm>
            <a:off x="1295402" y="982133"/>
            <a:ext cx="9601196" cy="880224"/>
          </a:xfrm>
        </p:spPr>
        <p:txBody>
          <a:bodyPr>
            <a:noAutofit/>
          </a:bodyPr>
          <a:lstStyle/>
          <a:p>
            <a:pPr marL="285750" lvl="0" indent="-285750">
              <a:spcBef>
                <a:spcPct val="20000"/>
              </a:spcBef>
              <a:spcAft>
                <a:spcPts val="600"/>
              </a:spcAft>
            </a:pPr>
            <a:r>
              <a:rPr lang="hr-HR" sz="3200" dirty="0">
                <a:ln>
                  <a:noFill/>
                </a:ln>
                <a:solidFill>
                  <a:srgbClr val="0070C1"/>
                </a:solidFill>
                <a:latin typeface="Calibri-Light"/>
                <a:ea typeface="+mn-ea"/>
                <a:cs typeface="+mn-cs"/>
              </a:rPr>
              <a:t>Ostvarivanje prava iz radnog odnosa pred poslodavcem II.</a:t>
            </a:r>
            <a:br>
              <a:rPr lang="hr-HR" sz="3200" dirty="0">
                <a:ln>
                  <a:noFill/>
                </a:ln>
                <a:solidFill>
                  <a:srgbClr val="0070C1"/>
                </a:solidFill>
                <a:latin typeface="Calibri-Light"/>
                <a:ea typeface="+mn-ea"/>
                <a:cs typeface="+mn-cs"/>
              </a:rPr>
            </a:br>
            <a:endParaRPr lang="hr-HR" sz="3200" dirty="0"/>
          </a:p>
        </p:txBody>
      </p:sp>
      <p:sp>
        <p:nvSpPr>
          <p:cNvPr id="3" name="Rezervirano mjesto sadržaja 2">
            <a:extLst>
              <a:ext uri="{FF2B5EF4-FFF2-40B4-BE49-F238E27FC236}">
                <a16:creationId xmlns:a16="http://schemas.microsoft.com/office/drawing/2014/main" id="{E981F1B4-8193-49E9-9AE9-EB8EE3214CE3}"/>
              </a:ext>
            </a:extLst>
          </p:cNvPr>
          <p:cNvSpPr>
            <a:spLocks noGrp="1"/>
          </p:cNvSpPr>
          <p:nvPr>
            <p:ph idx="1"/>
          </p:nvPr>
        </p:nvSpPr>
        <p:spPr>
          <a:xfrm>
            <a:off x="1295401" y="1862357"/>
            <a:ext cx="9601196" cy="4013511"/>
          </a:xfrm>
        </p:spPr>
        <p:txBody>
          <a:bodyPr>
            <a:normAutofit/>
          </a:bodyPr>
          <a:lstStyle/>
          <a:p>
            <a:r>
              <a:rPr lang="hr-HR" dirty="0">
                <a:solidFill>
                  <a:srgbClr val="000000"/>
                </a:solidFill>
                <a:latin typeface="ArialMT"/>
              </a:rPr>
              <a:t>• </a:t>
            </a:r>
            <a:r>
              <a:rPr lang="hr-HR" dirty="0">
                <a:solidFill>
                  <a:srgbClr val="000000"/>
                </a:solidFill>
                <a:latin typeface="Calibri" panose="020F0502020204030204" pitchFamily="34" charset="0"/>
              </a:rPr>
              <a:t>Prema pravnom shvaćanju ovoga suda u situaciji kad radnik </a:t>
            </a:r>
            <a:r>
              <a:rPr lang="pl-PL" dirty="0">
                <a:solidFill>
                  <a:srgbClr val="000000"/>
                </a:solidFill>
                <a:latin typeface="Calibri" panose="020F0502020204030204" pitchFamily="34" charset="0"/>
              </a:rPr>
              <a:t>poslodavcu u zakonskom roku </a:t>
            </a:r>
            <a:r>
              <a:rPr lang="pl-PL" dirty="0">
                <a:solidFill>
                  <a:srgbClr val="FF0000"/>
                </a:solidFill>
                <a:latin typeface="Calibri" panose="020F0502020204030204" pitchFamily="34" charset="0"/>
              </a:rPr>
              <a:t>podnese 2 zahtjeva za zaštitu prava</a:t>
            </a:r>
            <a:r>
              <a:rPr lang="pl-PL" dirty="0">
                <a:solidFill>
                  <a:srgbClr val="000000"/>
                </a:solidFill>
                <a:latin typeface="Calibri" panose="020F0502020204030204" pitchFamily="34" charset="0"/>
              </a:rPr>
              <a:t>, a poslodavac u zakonskom roku od 15 dana za donošenje odluke </a:t>
            </a:r>
            <a:r>
              <a:rPr lang="hr-HR" dirty="0">
                <a:solidFill>
                  <a:srgbClr val="000000"/>
                </a:solidFill>
                <a:latin typeface="Calibri" panose="020F0502020204030204" pitchFamily="34" charset="0"/>
              </a:rPr>
              <a:t>zahtjevu za zaštitu prava ne donese odluku niti o prvom niti o drugom pravovremeno podnesenom radnikovom zahtjevu za zaštitu prava,</a:t>
            </a:r>
          </a:p>
          <a:p>
            <a:r>
              <a:rPr lang="hr-HR" dirty="0">
                <a:solidFill>
                  <a:srgbClr val="0070C1"/>
                </a:solidFill>
                <a:latin typeface="ArialMT"/>
              </a:rPr>
              <a:t>• </a:t>
            </a:r>
            <a:r>
              <a:rPr lang="hr-HR" dirty="0">
                <a:solidFill>
                  <a:srgbClr val="0070C1"/>
                </a:solidFill>
                <a:latin typeface="Calibri" panose="020F0502020204030204" pitchFamily="34" charset="0"/>
              </a:rPr>
              <a:t>rok za traženje sudske zaštite počinje teći prvog sljedećeg dana </a:t>
            </a:r>
            <a:r>
              <a:rPr lang="pl-PL" dirty="0">
                <a:solidFill>
                  <a:srgbClr val="0070C1"/>
                </a:solidFill>
                <a:latin typeface="Calibri" panose="020F0502020204030204" pitchFamily="34" charset="0"/>
              </a:rPr>
              <a:t>računajući od dana kada je poslodavac zaprimio drugi radnikov </a:t>
            </a:r>
            <a:r>
              <a:rPr lang="hr-HR" dirty="0">
                <a:solidFill>
                  <a:srgbClr val="0070C1"/>
                </a:solidFill>
                <a:latin typeface="Calibri" panose="020F0502020204030204" pitchFamily="34" charset="0"/>
              </a:rPr>
              <a:t>pravovremeno podneseni zahtjev za zaštitu prava</a:t>
            </a:r>
            <a:r>
              <a:rPr lang="hr-HR" dirty="0">
                <a:solidFill>
                  <a:srgbClr val="000000"/>
                </a:solidFill>
                <a:latin typeface="Calibri" panose="020F0502020204030204" pitchFamily="34" charset="0"/>
              </a:rPr>
              <a:t>.</a:t>
            </a:r>
          </a:p>
          <a:p>
            <a:r>
              <a:rPr lang="hr-HR" dirty="0">
                <a:solidFill>
                  <a:srgbClr val="FF0000"/>
                </a:solidFill>
                <a:latin typeface="Calibri" panose="020F0502020204030204" pitchFamily="34" charset="0"/>
              </a:rPr>
              <a:t>Vrhovni sud RH, Revr-2748/18 od 28. kolovoz 2019</a:t>
            </a:r>
            <a:endParaRPr lang="hr-HR" dirty="0"/>
          </a:p>
        </p:txBody>
      </p:sp>
    </p:spTree>
    <p:extLst>
      <p:ext uri="{BB962C8B-B14F-4D97-AF65-F5344CB8AC3E}">
        <p14:creationId xmlns:p14="http://schemas.microsoft.com/office/powerpoint/2010/main" val="1984885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3798A9-FE67-42BC-BF5E-8A355D3BE964}"/>
              </a:ext>
            </a:extLst>
          </p:cNvPr>
          <p:cNvSpPr>
            <a:spLocks noGrp="1"/>
          </p:cNvSpPr>
          <p:nvPr>
            <p:ph type="title"/>
          </p:nvPr>
        </p:nvSpPr>
        <p:spPr>
          <a:xfrm>
            <a:off x="1295402" y="982132"/>
            <a:ext cx="9601196" cy="905391"/>
          </a:xfrm>
        </p:spPr>
        <p:txBody>
          <a:bodyPr>
            <a:normAutofit fontScale="90000"/>
          </a:bodyPr>
          <a:lstStyle/>
          <a:p>
            <a:pPr marL="285750" lvl="0" indent="-285750">
              <a:spcBef>
                <a:spcPct val="20000"/>
              </a:spcBef>
              <a:spcAft>
                <a:spcPts val="600"/>
              </a:spcAft>
            </a:pPr>
            <a:r>
              <a:rPr lang="hr-HR" sz="3200" b="1" dirty="0">
                <a:ln>
                  <a:noFill/>
                </a:ln>
                <a:solidFill>
                  <a:srgbClr val="0070C1"/>
                </a:solidFill>
                <a:latin typeface="Calibri-Bold"/>
                <a:ea typeface="+mn-ea"/>
                <a:cs typeface="+mn-cs"/>
              </a:rPr>
              <a:t>TUŽBENI ZAHTJEV</a:t>
            </a:r>
            <a:br>
              <a:rPr lang="hr-HR" sz="3200" b="1" dirty="0">
                <a:ln>
                  <a:noFill/>
                </a:ln>
                <a:solidFill>
                  <a:srgbClr val="0070C1"/>
                </a:solidFill>
                <a:latin typeface="Calibri-Bold"/>
                <a:ea typeface="+mn-ea"/>
                <a:cs typeface="+mn-cs"/>
              </a:rPr>
            </a:br>
            <a:endParaRPr lang="hr-HR" sz="3200" dirty="0"/>
          </a:p>
        </p:txBody>
      </p:sp>
      <p:sp>
        <p:nvSpPr>
          <p:cNvPr id="3" name="Rezervirano mjesto sadržaja 2">
            <a:extLst>
              <a:ext uri="{FF2B5EF4-FFF2-40B4-BE49-F238E27FC236}">
                <a16:creationId xmlns:a16="http://schemas.microsoft.com/office/drawing/2014/main" id="{6F01914C-0F63-4D41-9481-66B9947CD9E6}"/>
              </a:ext>
            </a:extLst>
          </p:cNvPr>
          <p:cNvSpPr>
            <a:spLocks noGrp="1"/>
          </p:cNvSpPr>
          <p:nvPr>
            <p:ph idx="1"/>
          </p:nvPr>
        </p:nvSpPr>
        <p:spPr>
          <a:xfrm>
            <a:off x="1295401" y="1652631"/>
            <a:ext cx="9601196" cy="4223237"/>
          </a:xfrm>
        </p:spPr>
        <p:txBody>
          <a:bodyPr>
            <a:normAutofit/>
          </a:bodyPr>
          <a:lstStyle/>
          <a:p>
            <a:r>
              <a:rPr lang="hr-HR" dirty="0">
                <a:solidFill>
                  <a:srgbClr val="000000"/>
                </a:solidFill>
                <a:latin typeface="ArialMT"/>
              </a:rPr>
              <a:t>• </a:t>
            </a:r>
            <a:r>
              <a:rPr lang="hr-HR" dirty="0">
                <a:solidFill>
                  <a:srgbClr val="000000"/>
                </a:solidFill>
                <a:latin typeface="Calibri" panose="020F0502020204030204" pitchFamily="34" charset="0"/>
              </a:rPr>
              <a:t>Utvrđenje da otkaz ugovora o radu dat određenom odlukom poslodavca nije dopušten, te da radni odnos nije prestao, uz nalog tuženiku (poslodavcu) da </a:t>
            </a:r>
            <a:r>
              <a:rPr lang="pl-PL" dirty="0">
                <a:solidFill>
                  <a:srgbClr val="000000"/>
                </a:solidFill>
                <a:latin typeface="Calibri" panose="020F0502020204030204" pitchFamily="34" charset="0"/>
              </a:rPr>
              <a:t>tužitelja (radnika) vrati na posao.</a:t>
            </a:r>
          </a:p>
          <a:p>
            <a:r>
              <a:rPr lang="pl-PL" dirty="0">
                <a:solidFill>
                  <a:srgbClr val="0070C1"/>
                </a:solidFill>
                <a:latin typeface="ArialMT"/>
              </a:rPr>
              <a:t>• </a:t>
            </a:r>
            <a:r>
              <a:rPr lang="pl-PL" dirty="0">
                <a:solidFill>
                  <a:srgbClr val="0070C1"/>
                </a:solidFill>
                <a:latin typeface="Calibri" panose="020F0502020204030204" pitchFamily="34" charset="0"/>
              </a:rPr>
              <a:t>Ako je radnik u tužbi propustio zatražiti i vraćanje na posao on to može i naknadno ali do zaključenja prethodnog postupka</a:t>
            </a:r>
            <a:r>
              <a:rPr lang="pl-PL" dirty="0">
                <a:solidFill>
                  <a:srgbClr val="000000"/>
                </a:solidFill>
                <a:latin typeface="Calibri" panose="020F0502020204030204" pitchFamily="34" charset="0"/>
              </a:rPr>
              <a:t>.</a:t>
            </a:r>
          </a:p>
          <a:p>
            <a:r>
              <a:rPr lang="pl-PL" dirty="0">
                <a:solidFill>
                  <a:srgbClr val="000000"/>
                </a:solidFill>
                <a:latin typeface="ArialMT"/>
              </a:rPr>
              <a:t>• </a:t>
            </a:r>
            <a:r>
              <a:rPr lang="pl-PL" dirty="0">
                <a:solidFill>
                  <a:srgbClr val="000000"/>
                </a:solidFill>
                <a:latin typeface="Calibri" panose="020F0502020204030204" pitchFamily="34" charset="0"/>
              </a:rPr>
              <a:t>Ako to nije do zaključenja prethodnog postupka, tad to pravo neće moći naknadno (u novom postupku) ostvariti.</a:t>
            </a:r>
          </a:p>
          <a:p>
            <a:r>
              <a:rPr lang="pl-PL" b="1" dirty="0">
                <a:solidFill>
                  <a:srgbClr val="FF0000"/>
                </a:solidFill>
                <a:latin typeface="Calibri-Bold"/>
              </a:rPr>
              <a:t>Ustavni sud RH, U-III-1135/2016 od 14. studenoga 2023.</a:t>
            </a:r>
          </a:p>
          <a:p>
            <a:pPr marL="0" indent="0">
              <a:buNone/>
            </a:pPr>
            <a:endParaRPr lang="hr-HR" dirty="0"/>
          </a:p>
        </p:txBody>
      </p:sp>
    </p:spTree>
    <p:extLst>
      <p:ext uri="{BB962C8B-B14F-4D97-AF65-F5344CB8AC3E}">
        <p14:creationId xmlns:p14="http://schemas.microsoft.com/office/powerpoint/2010/main" val="2644781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60AEA8-D7DD-42CB-9908-E3060A3DBC8B}"/>
              </a:ext>
            </a:extLst>
          </p:cNvPr>
          <p:cNvSpPr>
            <a:spLocks noGrp="1"/>
          </p:cNvSpPr>
          <p:nvPr>
            <p:ph type="title"/>
          </p:nvPr>
        </p:nvSpPr>
        <p:spPr>
          <a:xfrm>
            <a:off x="1295402" y="982132"/>
            <a:ext cx="9601196" cy="855057"/>
          </a:xfrm>
        </p:spPr>
        <p:txBody>
          <a:bodyPr>
            <a:normAutofit fontScale="90000"/>
          </a:bodyPr>
          <a:lstStyle/>
          <a:p>
            <a:pPr marL="285750" lvl="0" indent="-285750">
              <a:spcBef>
                <a:spcPct val="20000"/>
              </a:spcBef>
              <a:spcAft>
                <a:spcPts val="600"/>
              </a:spcAft>
            </a:pPr>
            <a:r>
              <a:rPr lang="hr-HR" sz="3200" dirty="0">
                <a:ln>
                  <a:noFill/>
                </a:ln>
                <a:solidFill>
                  <a:srgbClr val="0070C1"/>
                </a:solidFill>
                <a:latin typeface="Calibri-Light"/>
                <a:ea typeface="+mn-ea"/>
                <a:cs typeface="+mn-cs"/>
              </a:rPr>
              <a:t>STAVLJANJE ODLUKE O OTKAZU IZVAN SNAGE</a:t>
            </a:r>
            <a:br>
              <a:rPr lang="hr-HR" sz="2200" dirty="0">
                <a:ln>
                  <a:noFill/>
                </a:ln>
                <a:solidFill>
                  <a:srgbClr val="0070C1"/>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1FD1E339-98E7-40CC-894E-171F76DB8251}"/>
              </a:ext>
            </a:extLst>
          </p:cNvPr>
          <p:cNvSpPr>
            <a:spLocks noGrp="1"/>
          </p:cNvSpPr>
          <p:nvPr>
            <p:ph idx="1"/>
          </p:nvPr>
        </p:nvSpPr>
        <p:spPr>
          <a:xfrm>
            <a:off x="1295401" y="1711354"/>
            <a:ext cx="9601196" cy="4164514"/>
          </a:xfrm>
        </p:spPr>
        <p:txBody>
          <a:bodyPr>
            <a:normAutofit/>
          </a:bodyPr>
          <a:lstStyle/>
          <a:p>
            <a:r>
              <a:rPr lang="hr-HR" dirty="0">
                <a:solidFill>
                  <a:srgbClr val="000000"/>
                </a:solidFill>
                <a:latin typeface="ArialMT"/>
              </a:rPr>
              <a:t>• </a:t>
            </a:r>
            <a:r>
              <a:rPr lang="hr-HR" dirty="0">
                <a:solidFill>
                  <a:srgbClr val="000000"/>
                </a:solidFill>
                <a:latin typeface="Calibri" panose="020F0502020204030204" pitchFamily="34" charset="0"/>
              </a:rPr>
              <a:t>Obzirom da je tužitelj protiv odluke o otkazu ugovora o radu podnio zahtjev za zaštitu prava, to su sudovi pravilno zaključili da je tuženik imao ovlast staviti odluku o otkazu izvan snage.</a:t>
            </a:r>
          </a:p>
          <a:p>
            <a:r>
              <a:rPr lang="hr-HR" b="1" dirty="0">
                <a:solidFill>
                  <a:srgbClr val="FF0000"/>
                </a:solidFill>
                <a:latin typeface="Calibri-Bold"/>
              </a:rPr>
              <a:t>Vrhovni sud RH, Revr-724/2018 od 19. studenoga 2019.</a:t>
            </a:r>
          </a:p>
          <a:p>
            <a:r>
              <a:rPr lang="hr-HR" dirty="0">
                <a:solidFill>
                  <a:srgbClr val="000000"/>
                </a:solidFill>
                <a:latin typeface="ArialMT"/>
              </a:rPr>
              <a:t>• </a:t>
            </a:r>
            <a:r>
              <a:rPr lang="hr-HR" dirty="0">
                <a:solidFill>
                  <a:srgbClr val="000000"/>
                </a:solidFill>
                <a:latin typeface="Calibri" panose="020F0502020204030204" pitchFamily="34" charset="0"/>
              </a:rPr>
              <a:t>„Nakon konačnosti odluke o poslovno uvjetovanom otkazu ugovora o </a:t>
            </a:r>
            <a:r>
              <a:rPr lang="pl-PL" dirty="0">
                <a:solidFill>
                  <a:srgbClr val="000000"/>
                </a:solidFill>
                <a:latin typeface="Calibri" panose="020F0502020204030204" pitchFamily="34" charset="0"/>
              </a:rPr>
              <a:t>radu, poslodavac nije ovlašten jednostrano opozvati tu odluku.“</a:t>
            </a:r>
          </a:p>
          <a:p>
            <a:r>
              <a:rPr lang="hr-HR" b="1" dirty="0">
                <a:solidFill>
                  <a:srgbClr val="FF0000"/>
                </a:solidFill>
                <a:latin typeface="Calibri-Bold"/>
              </a:rPr>
              <a:t>Vrhovni sud RH, Revr-165/04 od 15. studenoga 2006.</a:t>
            </a:r>
          </a:p>
          <a:p>
            <a:r>
              <a:rPr lang="hr-HR" dirty="0">
                <a:solidFill>
                  <a:srgbClr val="000000"/>
                </a:solidFill>
                <a:latin typeface="ArialMT"/>
              </a:rPr>
              <a:t>• </a:t>
            </a:r>
            <a:r>
              <a:rPr lang="hr-HR" dirty="0">
                <a:solidFill>
                  <a:srgbClr val="000000"/>
                </a:solidFill>
                <a:latin typeface="Calibri" panose="020F0502020204030204" pitchFamily="34" charset="0"/>
              </a:rPr>
              <a:t>Konačnost odluke.</a:t>
            </a:r>
            <a:endParaRPr lang="hr-HR" dirty="0"/>
          </a:p>
        </p:txBody>
      </p:sp>
    </p:spTree>
    <p:extLst>
      <p:ext uri="{BB962C8B-B14F-4D97-AF65-F5344CB8AC3E}">
        <p14:creationId xmlns:p14="http://schemas.microsoft.com/office/powerpoint/2010/main" val="3212874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EE476A-2C10-4100-9EC2-D9C45FCA5219}"/>
              </a:ext>
            </a:extLst>
          </p:cNvPr>
          <p:cNvSpPr>
            <a:spLocks noGrp="1"/>
          </p:cNvSpPr>
          <p:nvPr>
            <p:ph type="title"/>
          </p:nvPr>
        </p:nvSpPr>
        <p:spPr>
          <a:xfrm>
            <a:off x="1295402" y="982132"/>
            <a:ext cx="9601196" cy="804723"/>
          </a:xfrm>
        </p:spPr>
        <p:txBody>
          <a:bodyPr>
            <a:normAutofit fontScale="90000"/>
          </a:bodyPr>
          <a:lstStyle/>
          <a:p>
            <a:pPr marL="285750" lvl="0" indent="-285750">
              <a:spcBef>
                <a:spcPct val="20000"/>
              </a:spcBef>
              <a:spcAft>
                <a:spcPts val="600"/>
              </a:spcAft>
            </a:pPr>
            <a:r>
              <a:rPr lang="hr-HR" sz="3200" dirty="0">
                <a:ln>
                  <a:noFill/>
                </a:ln>
                <a:solidFill>
                  <a:srgbClr val="0070C1"/>
                </a:solidFill>
                <a:latin typeface="Calibri-Light"/>
                <a:ea typeface="+mn-ea"/>
                <a:cs typeface="+mn-cs"/>
              </a:rPr>
              <a:t>Ostvarivanje prava kod otkaza ugovora o radu</a:t>
            </a:r>
            <a:br>
              <a:rPr lang="hr-HR" sz="3200" dirty="0">
                <a:ln>
                  <a:noFill/>
                </a:ln>
                <a:solidFill>
                  <a:srgbClr val="0070C1"/>
                </a:solidFill>
                <a:latin typeface="Calibri-Light"/>
                <a:ea typeface="+mn-ea"/>
                <a:cs typeface="+mn-cs"/>
              </a:rPr>
            </a:br>
            <a:endParaRPr lang="hr-HR" sz="3200" dirty="0"/>
          </a:p>
        </p:txBody>
      </p:sp>
      <p:sp>
        <p:nvSpPr>
          <p:cNvPr id="3" name="Rezervirano mjesto sadržaja 2">
            <a:extLst>
              <a:ext uri="{FF2B5EF4-FFF2-40B4-BE49-F238E27FC236}">
                <a16:creationId xmlns:a16="http://schemas.microsoft.com/office/drawing/2014/main" id="{E1F2770D-C062-402A-9B41-FFBEAB86A033}"/>
              </a:ext>
            </a:extLst>
          </p:cNvPr>
          <p:cNvSpPr>
            <a:spLocks noGrp="1"/>
          </p:cNvSpPr>
          <p:nvPr>
            <p:ph idx="1"/>
          </p:nvPr>
        </p:nvSpPr>
        <p:spPr>
          <a:xfrm>
            <a:off x="1295401" y="1853967"/>
            <a:ext cx="9601196" cy="4021901"/>
          </a:xfrm>
        </p:spPr>
        <p:txBody>
          <a:bodyPr>
            <a:normAutofit fontScale="55000" lnSpcReduction="20000"/>
          </a:bodyPr>
          <a:lstStyle/>
          <a:p>
            <a:r>
              <a:rPr lang="hr-HR" sz="3200" dirty="0">
                <a:solidFill>
                  <a:srgbClr val="FF0000"/>
                </a:solidFill>
                <a:latin typeface="ArialMT"/>
              </a:rPr>
              <a:t>• </a:t>
            </a:r>
            <a:r>
              <a:rPr lang="hr-HR" sz="3200" dirty="0">
                <a:solidFill>
                  <a:srgbClr val="FF0000"/>
                </a:solidFill>
                <a:latin typeface="Calibri" panose="020F0502020204030204" pitchFamily="34" charset="0"/>
              </a:rPr>
              <a:t>Zakonitost poslovno uvjetovanog otkaza </a:t>
            </a:r>
            <a:r>
              <a:rPr lang="hr-HR" sz="3200" dirty="0">
                <a:solidFill>
                  <a:srgbClr val="000000"/>
                </a:solidFill>
                <a:latin typeface="Calibri" panose="020F0502020204030204" pitchFamily="34" charset="0"/>
              </a:rPr>
              <a:t>procjenjuje prema uvjetima koji su postojali u vrijeme otkazivanja, a ne prema onima koje su nastupile nakon toga.</a:t>
            </a:r>
          </a:p>
          <a:p>
            <a:r>
              <a:rPr lang="hr-HR" sz="3200" dirty="0">
                <a:solidFill>
                  <a:srgbClr val="000000"/>
                </a:solidFill>
                <a:latin typeface="ArialMT"/>
              </a:rPr>
              <a:t>• </a:t>
            </a:r>
            <a:r>
              <a:rPr lang="hr-HR" sz="3200" dirty="0">
                <a:solidFill>
                  <a:srgbClr val="000000"/>
                </a:solidFill>
                <a:latin typeface="Calibri" panose="020F0502020204030204" pitchFamily="34" charset="0"/>
              </a:rPr>
              <a:t>To znači da bi se radnik u sudskom postupku trebao usredotočiti na uvjete koji su bili u vrijeme otkazivanja njegovog ugovora o radu u smislu da je riječ o tome da poslodavac nije u vrijeme otkazivanja imao opravdan razlog </a:t>
            </a:r>
            <a:r>
              <a:rPr lang="pl-PL" sz="3200" dirty="0">
                <a:solidFill>
                  <a:srgbClr val="000000"/>
                </a:solidFill>
                <a:latin typeface="Calibri" panose="020F0502020204030204" pitchFamily="34" charset="0"/>
              </a:rPr>
              <a:t>za otkaz ugovora o radu.</a:t>
            </a:r>
          </a:p>
          <a:p>
            <a:pPr marL="0" indent="0">
              <a:buNone/>
            </a:pPr>
            <a:r>
              <a:rPr lang="hr-HR" sz="5100" dirty="0">
                <a:solidFill>
                  <a:srgbClr val="0070C1"/>
                </a:solidFill>
                <a:latin typeface="Calibri" panose="020F0502020204030204" pitchFamily="34" charset="0"/>
              </a:rPr>
              <a:t>Poslovno uvjetovani otkaz kod promjene ugovora o radu</a:t>
            </a:r>
          </a:p>
          <a:p>
            <a:r>
              <a:rPr lang="hr-HR" sz="3200" dirty="0">
                <a:solidFill>
                  <a:srgbClr val="000000"/>
                </a:solidFill>
                <a:latin typeface="ArialMT"/>
              </a:rPr>
              <a:t>• </a:t>
            </a:r>
            <a:r>
              <a:rPr lang="hr-HR" sz="3200" dirty="0">
                <a:solidFill>
                  <a:srgbClr val="000000"/>
                </a:solidFill>
                <a:latin typeface="Calibri" panose="020F0502020204030204" pitchFamily="34" charset="0"/>
              </a:rPr>
              <a:t>Kad poslodavac nakon sklapanja ugovora o radu, radniku povjeri obavljanje </a:t>
            </a:r>
            <a:r>
              <a:rPr lang="pl-PL" sz="3200" dirty="0">
                <a:solidFill>
                  <a:srgbClr val="000000"/>
                </a:solidFill>
                <a:latin typeface="Calibri" panose="020F0502020204030204" pitchFamily="34" charset="0"/>
              </a:rPr>
              <a:t>drugih poslova koje on obavlja i za koje mu poslodavac isplaćuje plaću premda nemaju pisani ugovor o radu za to drugo radno mjesto.</a:t>
            </a:r>
          </a:p>
          <a:p>
            <a:r>
              <a:rPr lang="pl-PL" sz="3200" dirty="0">
                <a:solidFill>
                  <a:srgbClr val="000000"/>
                </a:solidFill>
                <a:latin typeface="ArialMT"/>
              </a:rPr>
              <a:t>• </a:t>
            </a:r>
            <a:r>
              <a:rPr lang="pl-PL" sz="3200" dirty="0">
                <a:solidFill>
                  <a:srgbClr val="000000"/>
                </a:solidFill>
                <a:latin typeface="Calibri" panose="020F0502020204030204" pitchFamily="34" charset="0"/>
              </a:rPr>
              <a:t>tad, nakon što se ukine radno mjesto radnika za koje je sklopio pisani </a:t>
            </a:r>
            <a:r>
              <a:rPr lang="hr-HR" sz="3200" dirty="0">
                <a:solidFill>
                  <a:srgbClr val="000000"/>
                </a:solidFill>
                <a:latin typeface="Calibri" panose="020F0502020204030204" pitchFamily="34" charset="0"/>
              </a:rPr>
              <a:t>ugovor o radu, otkaz je nedopušten jer su </a:t>
            </a:r>
            <a:r>
              <a:rPr lang="hr-HR" sz="3200" dirty="0" err="1">
                <a:solidFill>
                  <a:srgbClr val="000000"/>
                </a:solidFill>
                <a:latin typeface="Calibri" panose="020F0502020204030204" pitchFamily="34" charset="0"/>
              </a:rPr>
              <a:t>konkludentnim</a:t>
            </a:r>
            <a:r>
              <a:rPr lang="hr-HR" sz="3200" dirty="0">
                <a:solidFill>
                  <a:srgbClr val="000000"/>
                </a:solidFill>
                <a:latin typeface="Calibri" panose="020F0502020204030204" pitchFamily="34" charset="0"/>
              </a:rPr>
              <a:t> </a:t>
            </a:r>
            <a:r>
              <a:rPr lang="hr-HR" sz="3200" dirty="0" err="1">
                <a:solidFill>
                  <a:srgbClr val="000000"/>
                </a:solidFill>
                <a:latin typeface="Calibri" panose="020F0502020204030204" pitchFamily="34" charset="0"/>
              </a:rPr>
              <a:t>činima</a:t>
            </a:r>
            <a:r>
              <a:rPr lang="hr-HR" sz="3200" dirty="0">
                <a:solidFill>
                  <a:srgbClr val="000000"/>
                </a:solidFill>
                <a:latin typeface="Calibri" panose="020F0502020204030204" pitchFamily="34" charset="0"/>
              </a:rPr>
              <a:t> (radom i </a:t>
            </a:r>
            <a:r>
              <a:rPr lang="pl-PL" sz="3200" dirty="0">
                <a:solidFill>
                  <a:srgbClr val="000000"/>
                </a:solidFill>
                <a:latin typeface="Calibri" panose="020F0502020204030204" pitchFamily="34" charset="0"/>
              </a:rPr>
              <a:t>isplatom plaće) radnik i poslodavac sklopili novi ugovor o radu za drugo radno mjesto koje nije ukinuto.</a:t>
            </a:r>
          </a:p>
          <a:p>
            <a:r>
              <a:rPr lang="hr-HR" sz="3200" dirty="0">
                <a:solidFill>
                  <a:srgbClr val="FF0000"/>
                </a:solidFill>
                <a:latin typeface="ArialMT"/>
              </a:rPr>
              <a:t>• </a:t>
            </a:r>
            <a:r>
              <a:rPr lang="hr-HR" sz="3200" b="1" dirty="0">
                <a:solidFill>
                  <a:srgbClr val="FF0000"/>
                </a:solidFill>
                <a:latin typeface="Calibri-Bold"/>
              </a:rPr>
              <a:t>Vrhovni sud RH, </a:t>
            </a:r>
            <a:r>
              <a:rPr lang="hr-HR" sz="3200" b="1" dirty="0" err="1">
                <a:solidFill>
                  <a:srgbClr val="FF0000"/>
                </a:solidFill>
                <a:latin typeface="Calibri-Bold"/>
              </a:rPr>
              <a:t>Rev</a:t>
            </a:r>
            <a:r>
              <a:rPr lang="hr-HR" sz="3200" b="1" dirty="0">
                <a:solidFill>
                  <a:srgbClr val="FF0000"/>
                </a:solidFill>
                <a:latin typeface="Calibri-Bold"/>
              </a:rPr>
              <a:t>- 3674/2018 od 31. kolovoza 2022.</a:t>
            </a:r>
            <a:endParaRPr lang="hr-HR" sz="3200" dirty="0"/>
          </a:p>
        </p:txBody>
      </p:sp>
    </p:spTree>
    <p:extLst>
      <p:ext uri="{BB962C8B-B14F-4D97-AF65-F5344CB8AC3E}">
        <p14:creationId xmlns:p14="http://schemas.microsoft.com/office/powerpoint/2010/main" val="2827244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D4FD37-DCCE-4647-88DD-1E1D282C075F}"/>
              </a:ext>
            </a:extLst>
          </p:cNvPr>
          <p:cNvSpPr>
            <a:spLocks noGrp="1"/>
          </p:cNvSpPr>
          <p:nvPr>
            <p:ph type="title"/>
          </p:nvPr>
        </p:nvSpPr>
        <p:spPr>
          <a:xfrm>
            <a:off x="1295402" y="982132"/>
            <a:ext cx="9601196" cy="821501"/>
          </a:xfrm>
        </p:spPr>
        <p:txBody>
          <a:bodyPr>
            <a:normAutofit fontScale="90000"/>
          </a:bodyPr>
          <a:lstStyle/>
          <a:p>
            <a:pPr marL="285750" lvl="0" indent="-285750">
              <a:spcBef>
                <a:spcPct val="20000"/>
              </a:spcBef>
              <a:spcAft>
                <a:spcPts val="600"/>
              </a:spcAft>
            </a:pPr>
            <a:r>
              <a:rPr lang="hr-HR" sz="2800" dirty="0">
                <a:ln>
                  <a:noFill/>
                </a:ln>
                <a:solidFill>
                  <a:srgbClr val="0070C0"/>
                </a:solidFill>
                <a:latin typeface="Calibri-Light"/>
                <a:ea typeface="+mn-ea"/>
                <a:cs typeface="+mn-cs"/>
              </a:rPr>
              <a:t>Obveza poslodavca pri odlučivanju o poslovno uvjetovanom otkazu</a:t>
            </a:r>
            <a:br>
              <a:rPr lang="hr-HR" sz="1000" dirty="0">
                <a:ln>
                  <a:noFill/>
                </a:ln>
                <a:solidFill>
                  <a:srgbClr val="7030A1"/>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BB31224D-0001-4E90-A5C9-8189F902AE16}"/>
              </a:ext>
            </a:extLst>
          </p:cNvPr>
          <p:cNvSpPr>
            <a:spLocks noGrp="1"/>
          </p:cNvSpPr>
          <p:nvPr>
            <p:ph idx="1"/>
          </p:nvPr>
        </p:nvSpPr>
        <p:spPr>
          <a:xfrm>
            <a:off x="1295402" y="1593908"/>
            <a:ext cx="9601196" cy="4214848"/>
          </a:xfrm>
        </p:spPr>
        <p:txBody>
          <a:bodyPr>
            <a:normAutofit fontScale="70000" lnSpcReduction="20000"/>
          </a:bodyPr>
          <a:lstStyle/>
          <a:p>
            <a:r>
              <a:rPr lang="hr-HR" sz="2800" dirty="0">
                <a:solidFill>
                  <a:srgbClr val="FF0000"/>
                </a:solidFill>
                <a:latin typeface="ArialMT"/>
              </a:rPr>
              <a:t>• </a:t>
            </a:r>
            <a:r>
              <a:rPr lang="hr-HR" sz="2800" dirty="0">
                <a:solidFill>
                  <a:srgbClr val="FF0000"/>
                </a:solidFill>
                <a:latin typeface="Calibri" panose="020F0502020204030204" pitchFamily="34" charset="0"/>
              </a:rPr>
              <a:t>Poslodavac mora uzeti u obzir trajanje radnog odnosa, starost i obveze uzdržavanja koje terete radnika (čl. 115. st. 2. ZR-a).</a:t>
            </a:r>
          </a:p>
          <a:p>
            <a:r>
              <a:rPr lang="hr-HR" dirty="0">
                <a:solidFill>
                  <a:srgbClr val="000000"/>
                </a:solidFill>
                <a:latin typeface="ArialMT"/>
              </a:rPr>
              <a:t>• </a:t>
            </a:r>
            <a:r>
              <a:rPr lang="hr-HR" i="1" dirty="0">
                <a:solidFill>
                  <a:srgbClr val="000000"/>
                </a:solidFill>
                <a:latin typeface="Calibri-Italic"/>
              </a:rPr>
              <a:t>Poslodavac mora voditi računa o kriterijima iz čl.115.st.2. ZR-a. Poslodavac može uz navedene zakonske kriterije uzeti u obzir i druge dodatne kriterije.</a:t>
            </a:r>
          </a:p>
          <a:p>
            <a:r>
              <a:rPr lang="pl-PL" dirty="0">
                <a:solidFill>
                  <a:srgbClr val="C10000"/>
                </a:solidFill>
                <a:latin typeface="ArialMT"/>
              </a:rPr>
              <a:t>• </a:t>
            </a:r>
            <a:r>
              <a:rPr lang="pl-PL" dirty="0">
                <a:solidFill>
                  <a:srgbClr val="C10000"/>
                </a:solidFill>
                <a:latin typeface="Calibri" panose="020F0502020204030204" pitchFamily="34" charset="0"/>
              </a:rPr>
              <a:t>Vrhovni sud RH, Rev-2541/2019 od 11. listopada 2022.</a:t>
            </a:r>
          </a:p>
          <a:p>
            <a:r>
              <a:rPr lang="hr-HR" dirty="0">
                <a:solidFill>
                  <a:srgbClr val="000000"/>
                </a:solidFill>
                <a:latin typeface="ArialMT"/>
              </a:rPr>
              <a:t>• </a:t>
            </a:r>
            <a:r>
              <a:rPr lang="hr-HR" i="1" dirty="0">
                <a:solidFill>
                  <a:srgbClr val="000000"/>
                </a:solidFill>
                <a:latin typeface="Calibri-Italic"/>
              </a:rPr>
              <a:t>Tužiteljica je u svom iskazu istaknula da je tuženik na poslu zadržao točno određene </a:t>
            </a:r>
            <a:r>
              <a:rPr lang="pl-PL" i="1" dirty="0">
                <a:solidFill>
                  <a:srgbClr val="000000"/>
                </a:solidFill>
                <a:latin typeface="Calibri-Italic"/>
              </a:rPr>
              <a:t>radnice (imenom i prezimenom) za koje ističu da nisu imale prednost, tad je tuženik bio </a:t>
            </a:r>
            <a:r>
              <a:rPr lang="hr-HR" i="1" dirty="0">
                <a:solidFill>
                  <a:srgbClr val="000000"/>
                </a:solidFill>
                <a:latin typeface="Calibri-Italic"/>
              </a:rPr>
              <a:t>dužan obrazložiti je li i koje je kriterije uzeo u obzir prilikom donošenja odluke o otkazu ugovora o radu.</a:t>
            </a:r>
          </a:p>
          <a:p>
            <a:r>
              <a:rPr lang="hr-HR" dirty="0">
                <a:solidFill>
                  <a:srgbClr val="C10000"/>
                </a:solidFill>
                <a:latin typeface="ArialMT"/>
              </a:rPr>
              <a:t>• </a:t>
            </a:r>
            <a:r>
              <a:rPr lang="hr-HR" dirty="0">
                <a:solidFill>
                  <a:srgbClr val="C10000"/>
                </a:solidFill>
                <a:latin typeface="Calibri" panose="020F0502020204030204" pitchFamily="34" charset="0"/>
              </a:rPr>
              <a:t>Vrhovni sud RH, Rev-283/2021 od 9. travnja 2024.</a:t>
            </a:r>
          </a:p>
          <a:p>
            <a:r>
              <a:rPr lang="hr-HR" dirty="0">
                <a:solidFill>
                  <a:srgbClr val="000000"/>
                </a:solidFill>
                <a:latin typeface="ArialMT"/>
              </a:rPr>
              <a:t>• </a:t>
            </a:r>
            <a:r>
              <a:rPr lang="hr-HR" dirty="0">
                <a:solidFill>
                  <a:srgbClr val="000000"/>
                </a:solidFill>
                <a:latin typeface="Calibri" panose="020F0502020204030204" pitchFamily="34" charset="0"/>
              </a:rPr>
              <a:t>Pravilan je zaključak da za dodatne kriterije (kvaliteta rada, stručnost i učinkovitost) nisu postojali parametri na temelju kojih se mogla provjeriti objektivnost tuženika u </a:t>
            </a:r>
            <a:r>
              <a:rPr lang="pl-PL" dirty="0">
                <a:solidFill>
                  <a:srgbClr val="000000"/>
                </a:solidFill>
                <a:latin typeface="Calibri" panose="020F0502020204030204" pitchFamily="34" charset="0"/>
              </a:rPr>
              <a:t>ocjenjivanju radnika na temelju dodatnih kriterija i da stoga takvi dodatni kriteriji ne </a:t>
            </a:r>
            <a:r>
              <a:rPr lang="hr-HR" dirty="0">
                <a:solidFill>
                  <a:srgbClr val="000000"/>
                </a:solidFill>
                <a:latin typeface="Calibri" panose="020F0502020204030204" pitchFamily="34" charset="0"/>
              </a:rPr>
              <a:t>mogu biti valjano polazište za proglašenje tužiteljice tehnološkim viškom.</a:t>
            </a:r>
          </a:p>
          <a:p>
            <a:r>
              <a:rPr lang="hr-HR" dirty="0">
                <a:solidFill>
                  <a:srgbClr val="C10000"/>
                </a:solidFill>
                <a:latin typeface="ArialMT"/>
              </a:rPr>
              <a:t>• </a:t>
            </a:r>
            <a:r>
              <a:rPr lang="hr-HR" dirty="0">
                <a:solidFill>
                  <a:srgbClr val="C10000"/>
                </a:solidFill>
                <a:latin typeface="Calibri" panose="020F0502020204030204" pitchFamily="34" charset="0"/>
              </a:rPr>
              <a:t>Vrhovni sud RH, Revr-735/2018 od 27. kolovoza 2019.</a:t>
            </a:r>
            <a:endParaRPr lang="hr-HR" dirty="0"/>
          </a:p>
        </p:txBody>
      </p:sp>
    </p:spTree>
    <p:extLst>
      <p:ext uri="{BB962C8B-B14F-4D97-AF65-F5344CB8AC3E}">
        <p14:creationId xmlns:p14="http://schemas.microsoft.com/office/powerpoint/2010/main" val="1031777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807C3E-BF03-43D3-B0F3-2959E85215A5}"/>
              </a:ext>
            </a:extLst>
          </p:cNvPr>
          <p:cNvSpPr>
            <a:spLocks noGrp="1"/>
          </p:cNvSpPr>
          <p:nvPr>
            <p:ph type="title"/>
          </p:nvPr>
        </p:nvSpPr>
        <p:spPr/>
        <p:txBody>
          <a:bodyPr/>
          <a:lstStyle/>
          <a:p>
            <a:pPr marL="285750" lvl="0" indent="-285750">
              <a:spcBef>
                <a:spcPct val="20000"/>
              </a:spcBef>
              <a:spcAft>
                <a:spcPts val="600"/>
              </a:spcAft>
            </a:pPr>
            <a:r>
              <a:rPr lang="hr-HR" sz="3200" dirty="0">
                <a:ln>
                  <a:noFill/>
                </a:ln>
                <a:solidFill>
                  <a:srgbClr val="0070C1"/>
                </a:solidFill>
                <a:latin typeface="Calibri-Light"/>
                <a:ea typeface="+mn-ea"/>
                <a:cs typeface="+mn-cs"/>
              </a:rPr>
              <a:t>Ostvarivanje prava kod osobno uvjetovanog otkaza</a:t>
            </a:r>
            <a:br>
              <a:rPr lang="hr-HR" sz="1500" dirty="0">
                <a:ln>
                  <a:noFill/>
                </a:ln>
                <a:solidFill>
                  <a:srgbClr val="0070C1"/>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80B8CA19-97CB-49D7-AE43-1C7B2D6442D0}"/>
              </a:ext>
            </a:extLst>
          </p:cNvPr>
          <p:cNvSpPr>
            <a:spLocks noGrp="1"/>
          </p:cNvSpPr>
          <p:nvPr>
            <p:ph idx="1"/>
          </p:nvPr>
        </p:nvSpPr>
        <p:spPr>
          <a:xfrm>
            <a:off x="1295401" y="1937857"/>
            <a:ext cx="9601196" cy="3938011"/>
          </a:xfrm>
        </p:spPr>
        <p:txBody>
          <a:bodyPr>
            <a:normAutofit lnSpcReduction="10000"/>
          </a:bodyPr>
          <a:lstStyle/>
          <a:p>
            <a:r>
              <a:rPr lang="hr-HR" dirty="0">
                <a:solidFill>
                  <a:srgbClr val="000000"/>
                </a:solidFill>
                <a:latin typeface="ArialMT"/>
              </a:rPr>
              <a:t>• </a:t>
            </a:r>
            <a:r>
              <a:rPr lang="hr-HR" dirty="0">
                <a:solidFill>
                  <a:srgbClr val="000000"/>
                </a:solidFill>
                <a:latin typeface="Calibri" panose="020F0502020204030204" pitchFamily="34" charset="0"/>
              </a:rPr>
              <a:t>Kad poslodavac, osim pukog navođenja da otkazuje ugovor o radu zbog nemogućnosti izvršavanja njenih radnih obveza iz radnog odnosa, nije naveo konkretne razloge otkazivanja i obrazloženja u čemu se sastoji nemogućnost radnika da obavlja poslove iz ugovora a niti tijekom </a:t>
            </a:r>
            <a:r>
              <a:rPr lang="pl-PL" dirty="0">
                <a:solidFill>
                  <a:srgbClr val="000000"/>
                </a:solidFill>
                <a:latin typeface="Calibri" panose="020F0502020204030204" pitchFamily="34" charset="0"/>
              </a:rPr>
              <a:t>postupka – tad nije dokazao je imao opravdan razlog.</a:t>
            </a:r>
          </a:p>
          <a:p>
            <a:r>
              <a:rPr lang="hr-HR" dirty="0">
                <a:solidFill>
                  <a:srgbClr val="FF0000"/>
                </a:solidFill>
                <a:latin typeface="ArialMT"/>
              </a:rPr>
              <a:t>• </a:t>
            </a:r>
            <a:r>
              <a:rPr lang="hr-HR" b="1" dirty="0">
                <a:solidFill>
                  <a:srgbClr val="FF0000"/>
                </a:solidFill>
                <a:latin typeface="Calibri-Bold"/>
              </a:rPr>
              <a:t>Vrhovni sud RH Revr-936/14 od 30. lipnja 2015.</a:t>
            </a:r>
          </a:p>
          <a:p>
            <a:r>
              <a:rPr lang="hr-HR" dirty="0">
                <a:solidFill>
                  <a:srgbClr val="000000"/>
                </a:solidFill>
                <a:latin typeface="ArialMT"/>
              </a:rPr>
              <a:t>• </a:t>
            </a:r>
            <a:r>
              <a:rPr lang="hr-HR" dirty="0">
                <a:solidFill>
                  <a:srgbClr val="000000"/>
                </a:solidFill>
                <a:latin typeface="Calibri" panose="020F0502020204030204" pitchFamily="34" charset="0"/>
              </a:rPr>
              <a:t>Radnik svoju zaštitu u postupku povodom osobno uvjetovanog otkaza može ostvarivati na način da istakne kako on ima  </a:t>
            </a:r>
            <a:r>
              <a:rPr lang="pl-PL" dirty="0">
                <a:solidFill>
                  <a:srgbClr val="000000"/>
                </a:solidFill>
                <a:latin typeface="Calibri" panose="020F0502020204030204" pitchFamily="34" charset="0"/>
              </a:rPr>
              <a:t>u kojima bi mogao obaviti poslove u skladu sa zadanim uputama.</a:t>
            </a:r>
          </a:p>
          <a:p>
            <a:r>
              <a:rPr lang="hr-HR" dirty="0">
                <a:solidFill>
                  <a:srgbClr val="FF0000"/>
                </a:solidFill>
                <a:latin typeface="ArialMT"/>
              </a:rPr>
              <a:t>• </a:t>
            </a:r>
            <a:r>
              <a:rPr lang="hr-HR" b="1" dirty="0">
                <a:solidFill>
                  <a:srgbClr val="FF0000"/>
                </a:solidFill>
                <a:latin typeface="Calibri-Bold"/>
              </a:rPr>
              <a:t>Vrhovni sud RH, Revr-1161/2013 od 24. lipnja 2014.</a:t>
            </a:r>
            <a:endParaRPr lang="hr-HR" dirty="0"/>
          </a:p>
        </p:txBody>
      </p:sp>
    </p:spTree>
    <p:extLst>
      <p:ext uri="{BB962C8B-B14F-4D97-AF65-F5344CB8AC3E}">
        <p14:creationId xmlns:p14="http://schemas.microsoft.com/office/powerpoint/2010/main" val="782341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59CA1B-8117-469B-B846-C863AA24993C}"/>
              </a:ext>
            </a:extLst>
          </p:cNvPr>
          <p:cNvSpPr>
            <a:spLocks noGrp="1"/>
          </p:cNvSpPr>
          <p:nvPr>
            <p:ph type="title"/>
          </p:nvPr>
        </p:nvSpPr>
        <p:spPr/>
        <p:txBody>
          <a:bodyPr>
            <a:normAutofit fontScale="90000"/>
          </a:bodyPr>
          <a:lstStyle/>
          <a:p>
            <a:pPr marL="285750" lvl="0" indent="-285750">
              <a:spcBef>
                <a:spcPct val="20000"/>
              </a:spcBef>
              <a:spcAft>
                <a:spcPts val="600"/>
              </a:spcAft>
            </a:pPr>
            <a:r>
              <a:rPr lang="hr-HR" sz="3200" dirty="0">
                <a:ln>
                  <a:noFill/>
                </a:ln>
                <a:solidFill>
                  <a:srgbClr val="0070C1"/>
                </a:solidFill>
                <a:latin typeface="Calibri-Light"/>
                <a:ea typeface="+mn-ea"/>
                <a:cs typeface="+mn-cs"/>
              </a:rPr>
              <a:t>Ostvarivanje prava kod otkaza zbog skrivljenog ponašanja</a:t>
            </a:r>
            <a:br>
              <a:rPr lang="hr-HR" sz="1100" dirty="0">
                <a:ln>
                  <a:noFill/>
                </a:ln>
                <a:solidFill>
                  <a:srgbClr val="0070C1"/>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9266D899-4A4C-4E40-92D4-C26C215E01BC}"/>
              </a:ext>
            </a:extLst>
          </p:cNvPr>
          <p:cNvSpPr>
            <a:spLocks noGrp="1"/>
          </p:cNvSpPr>
          <p:nvPr>
            <p:ph idx="1"/>
          </p:nvPr>
        </p:nvSpPr>
        <p:spPr>
          <a:xfrm>
            <a:off x="1295401" y="1937857"/>
            <a:ext cx="9601196" cy="3938011"/>
          </a:xfrm>
        </p:spPr>
        <p:txBody>
          <a:bodyPr>
            <a:normAutofit fontScale="77500" lnSpcReduction="20000"/>
          </a:bodyPr>
          <a:lstStyle/>
          <a:p>
            <a:r>
              <a:rPr lang="hr-HR" dirty="0">
                <a:solidFill>
                  <a:srgbClr val="000000"/>
                </a:solidFill>
                <a:latin typeface="ArialMT"/>
              </a:rPr>
              <a:t>• </a:t>
            </a:r>
            <a:r>
              <a:rPr lang="hr-HR" dirty="0">
                <a:solidFill>
                  <a:srgbClr val="000000"/>
                </a:solidFill>
                <a:latin typeface="Calibri" panose="020F0502020204030204" pitchFamily="34" charset="0"/>
              </a:rPr>
              <a:t>Kada govorimo o ostvarivanju prava kod otkaza zbog skrivljenog ponašanja, tad je potrebno istaknuti i </a:t>
            </a:r>
            <a:r>
              <a:rPr lang="hr-HR" dirty="0">
                <a:solidFill>
                  <a:srgbClr val="0070C1"/>
                </a:solidFill>
                <a:latin typeface="Calibri" panose="020F0502020204030204" pitchFamily="34" charset="0"/>
              </a:rPr>
              <a:t>obvezu poslodavca da prije otkaza prethodno </a:t>
            </a:r>
            <a:r>
              <a:rPr lang="pl-PL" dirty="0">
                <a:solidFill>
                  <a:srgbClr val="0070C1"/>
                </a:solidFill>
                <a:latin typeface="Calibri" panose="020F0502020204030204" pitchFamily="34" charset="0"/>
              </a:rPr>
              <a:t>upozori radnika na obveze iz radnog odnosa </a:t>
            </a:r>
            <a:r>
              <a:rPr lang="pl-PL" dirty="0">
                <a:solidFill>
                  <a:srgbClr val="000000"/>
                </a:solidFill>
                <a:latin typeface="Calibri" panose="020F0502020204030204" pitchFamily="34" charset="0"/>
              </a:rPr>
              <a:t>(čl.119.st.1. ZR-a).</a:t>
            </a:r>
          </a:p>
          <a:p>
            <a:r>
              <a:rPr lang="pl-PL" dirty="0">
                <a:solidFill>
                  <a:srgbClr val="FF0000"/>
                </a:solidFill>
                <a:latin typeface="ArialMT"/>
              </a:rPr>
              <a:t>• </a:t>
            </a:r>
            <a:r>
              <a:rPr lang="pl-PL" dirty="0">
                <a:solidFill>
                  <a:srgbClr val="FF0000"/>
                </a:solidFill>
                <a:latin typeface="Calibri" panose="020F0502020204030204" pitchFamily="34" charset="0"/>
              </a:rPr>
              <a:t>ZR ne propisuje koliko dugo takvo upozorenje obvezuje radnika.</a:t>
            </a:r>
          </a:p>
          <a:p>
            <a:r>
              <a:rPr lang="pl-PL" dirty="0">
                <a:solidFill>
                  <a:srgbClr val="000000"/>
                </a:solidFill>
                <a:latin typeface="ArialMT"/>
              </a:rPr>
              <a:t>• </a:t>
            </a:r>
            <a:r>
              <a:rPr lang="pl-PL" dirty="0">
                <a:solidFill>
                  <a:srgbClr val="000000"/>
                </a:solidFill>
                <a:latin typeface="Calibri" panose="020F0502020204030204" pitchFamily="34" charset="0"/>
              </a:rPr>
              <a:t>Upozorenje poslodavca radniku na obveze iz radnog odnosa i mogućnost otkaza nije odluka protiv koje bi radnik imao pravo na sudsku zaštitu.</a:t>
            </a:r>
          </a:p>
          <a:p>
            <a:r>
              <a:rPr lang="hr-HR" sz="2000" dirty="0">
                <a:solidFill>
                  <a:srgbClr val="000000"/>
                </a:solidFill>
                <a:latin typeface="ArialMT"/>
              </a:rPr>
              <a:t>• </a:t>
            </a:r>
            <a:r>
              <a:rPr lang="hr-HR" sz="2000" dirty="0">
                <a:solidFill>
                  <a:srgbClr val="000000"/>
                </a:solidFill>
                <a:latin typeface="Calibri" panose="020F0502020204030204" pitchFamily="34" charset="0"/>
              </a:rPr>
              <a:t>Pravno shvaćanje sa 7. sjednice Građanskog odjela, Vrhovnog suda RH, od 15. listopada 2007., Su-IV-600/08.</a:t>
            </a:r>
          </a:p>
          <a:p>
            <a:r>
              <a:rPr lang="hr-HR" dirty="0">
                <a:solidFill>
                  <a:srgbClr val="000000"/>
                </a:solidFill>
                <a:latin typeface="Calibri" panose="020F0502020204030204" pitchFamily="34" charset="0"/>
              </a:rPr>
              <a:t>Da bi se radilo o otkazu zbog skrivljenog ponašanja potrebno je da; </a:t>
            </a:r>
          </a:p>
          <a:p>
            <a:r>
              <a:rPr lang="hr-HR" dirty="0">
                <a:solidFill>
                  <a:srgbClr val="000000"/>
                </a:solidFill>
                <a:latin typeface="ArialMT"/>
              </a:rPr>
              <a:t>• </a:t>
            </a:r>
            <a:r>
              <a:rPr lang="hr-HR" dirty="0">
                <a:solidFill>
                  <a:srgbClr val="000000"/>
                </a:solidFill>
                <a:latin typeface="Calibri" panose="020F0502020204030204" pitchFamily="34" charset="0"/>
              </a:rPr>
              <a:t>1. kršenje obveza iz radnog odnosa,</a:t>
            </a:r>
          </a:p>
          <a:p>
            <a:r>
              <a:rPr lang="hr-HR" dirty="0">
                <a:solidFill>
                  <a:srgbClr val="000000"/>
                </a:solidFill>
                <a:latin typeface="ArialMT"/>
              </a:rPr>
              <a:t>• </a:t>
            </a:r>
            <a:r>
              <a:rPr lang="hr-HR" dirty="0">
                <a:solidFill>
                  <a:srgbClr val="000000"/>
                </a:solidFill>
                <a:latin typeface="Calibri" panose="020F0502020204030204" pitchFamily="34" charset="0"/>
              </a:rPr>
              <a:t>2. obveze mora kršiti isključivo radnik,</a:t>
            </a:r>
          </a:p>
          <a:p>
            <a:r>
              <a:rPr lang="hr-HR" dirty="0">
                <a:solidFill>
                  <a:srgbClr val="000000"/>
                </a:solidFill>
                <a:latin typeface="ArialMT"/>
              </a:rPr>
              <a:t>• </a:t>
            </a:r>
            <a:r>
              <a:rPr lang="hr-HR" dirty="0">
                <a:solidFill>
                  <a:srgbClr val="000000"/>
                </a:solidFill>
                <a:latin typeface="Calibri" panose="020F0502020204030204" pitchFamily="34" charset="0"/>
              </a:rPr>
              <a:t>3. mora se raditi o njegovom skrivljenom (svjesnom) ponašanju ili gruboj nepažnji, odnosno propustu.</a:t>
            </a:r>
            <a:endParaRPr lang="hr-HR" dirty="0"/>
          </a:p>
        </p:txBody>
      </p:sp>
    </p:spTree>
    <p:extLst>
      <p:ext uri="{BB962C8B-B14F-4D97-AF65-F5344CB8AC3E}">
        <p14:creationId xmlns:p14="http://schemas.microsoft.com/office/powerpoint/2010/main" val="17064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E4B1EC-0C5E-4288-B988-FB526C410006}"/>
              </a:ext>
            </a:extLst>
          </p:cNvPr>
          <p:cNvSpPr>
            <a:spLocks noGrp="1"/>
          </p:cNvSpPr>
          <p:nvPr>
            <p:ph type="title"/>
          </p:nvPr>
        </p:nvSpPr>
        <p:spPr>
          <a:xfrm>
            <a:off x="1295402" y="982133"/>
            <a:ext cx="9601196" cy="712444"/>
          </a:xfrm>
        </p:spPr>
        <p:txBody>
          <a:bodyPr>
            <a:noAutofit/>
          </a:bodyPr>
          <a:lstStyle/>
          <a:p>
            <a:pPr marL="285750" lvl="0" indent="-285750">
              <a:spcBef>
                <a:spcPct val="20000"/>
              </a:spcBef>
              <a:spcAft>
                <a:spcPts val="600"/>
              </a:spcAft>
            </a:pPr>
            <a:r>
              <a:rPr lang="hr-HR" sz="3200" dirty="0">
                <a:ln>
                  <a:noFill/>
                </a:ln>
                <a:solidFill>
                  <a:srgbClr val="0070C1"/>
                </a:solidFill>
                <a:latin typeface="Calibri-Light"/>
                <a:ea typeface="+mn-ea"/>
                <a:cs typeface="+mn-cs"/>
              </a:rPr>
              <a:t>Svrha upozorenja</a:t>
            </a:r>
            <a:br>
              <a:rPr lang="hr-HR" sz="3200" dirty="0">
                <a:ln>
                  <a:noFill/>
                </a:ln>
                <a:solidFill>
                  <a:srgbClr val="0070C1"/>
                </a:solidFill>
                <a:latin typeface="Calibri-Light"/>
                <a:ea typeface="+mn-ea"/>
                <a:cs typeface="+mn-cs"/>
              </a:rPr>
            </a:br>
            <a:endParaRPr lang="hr-HR" sz="3200" dirty="0"/>
          </a:p>
        </p:txBody>
      </p:sp>
      <p:sp>
        <p:nvSpPr>
          <p:cNvPr id="3" name="Rezervirano mjesto sadržaja 2">
            <a:extLst>
              <a:ext uri="{FF2B5EF4-FFF2-40B4-BE49-F238E27FC236}">
                <a16:creationId xmlns:a16="http://schemas.microsoft.com/office/drawing/2014/main" id="{DE292A5E-D28C-4C89-B0EA-97A84950139E}"/>
              </a:ext>
            </a:extLst>
          </p:cNvPr>
          <p:cNvSpPr>
            <a:spLocks noGrp="1"/>
          </p:cNvSpPr>
          <p:nvPr>
            <p:ph idx="1"/>
          </p:nvPr>
        </p:nvSpPr>
        <p:spPr>
          <a:xfrm>
            <a:off x="1295401" y="1946246"/>
            <a:ext cx="9601196" cy="3929622"/>
          </a:xfrm>
        </p:spPr>
        <p:txBody>
          <a:bodyPr>
            <a:normAutofit fontScale="92500" lnSpcReduction="20000"/>
          </a:bodyPr>
          <a:lstStyle/>
          <a:p>
            <a:r>
              <a:rPr lang="hr-HR" dirty="0">
                <a:solidFill>
                  <a:srgbClr val="000000"/>
                </a:solidFill>
                <a:latin typeface="ArialMT"/>
              </a:rPr>
              <a:t>• </a:t>
            </a:r>
            <a:r>
              <a:rPr lang="hr-HR" dirty="0">
                <a:solidFill>
                  <a:srgbClr val="000000"/>
                </a:solidFill>
                <a:latin typeface="Calibri" panose="020F0502020204030204" pitchFamily="34" charset="0"/>
              </a:rPr>
              <a:t>Ova je obveza poslodavcu propisana da bi se što pravilnije utvrdile činjenice važne za donošenje odluke o otkazu, pri čemu se upozorenjem </a:t>
            </a:r>
            <a:r>
              <a:rPr lang="hr-HR" b="1" dirty="0">
                <a:solidFill>
                  <a:srgbClr val="000000"/>
                </a:solidFill>
                <a:latin typeface="Calibri-Bold"/>
              </a:rPr>
              <a:t>uklanjaju i </a:t>
            </a:r>
            <a:r>
              <a:rPr lang="pl-PL" b="1" dirty="0">
                <a:solidFill>
                  <a:srgbClr val="000000"/>
                </a:solidFill>
                <a:latin typeface="Calibri-Bold"/>
              </a:rPr>
              <a:t>eventualni nesporazumi o obvezama radnika iz radnog odnosa, </a:t>
            </a:r>
            <a:r>
              <a:rPr lang="pl-PL" dirty="0">
                <a:solidFill>
                  <a:srgbClr val="000000"/>
                </a:solidFill>
                <a:latin typeface="Calibri" panose="020F0502020204030204" pitchFamily="34" charset="0"/>
              </a:rPr>
              <a:t>jer se </a:t>
            </a:r>
            <a:r>
              <a:rPr lang="hr-HR" dirty="0">
                <a:solidFill>
                  <a:srgbClr val="000000"/>
                </a:solidFill>
                <a:latin typeface="Calibri" panose="020F0502020204030204" pitchFamily="34" charset="0"/>
              </a:rPr>
              <a:t>njime obveze pisano utvrđuju.</a:t>
            </a:r>
          </a:p>
          <a:p>
            <a:r>
              <a:rPr lang="pl-PL" dirty="0">
                <a:solidFill>
                  <a:srgbClr val="000000"/>
                </a:solidFill>
                <a:latin typeface="ArialMT"/>
              </a:rPr>
              <a:t>• </a:t>
            </a:r>
            <a:r>
              <a:rPr lang="pl-PL" dirty="0">
                <a:solidFill>
                  <a:srgbClr val="000000"/>
                </a:solidFill>
                <a:latin typeface="Calibri" panose="020F0502020204030204" pitchFamily="34" charset="0"/>
              </a:rPr>
              <a:t>Značaj samog upozorenja daleko je veći nego je to prvotno (zakonski) </a:t>
            </a:r>
            <a:r>
              <a:rPr lang="hr-HR" dirty="0">
                <a:solidFill>
                  <a:srgbClr val="000000"/>
                </a:solidFill>
                <a:latin typeface="Calibri" panose="020F0502020204030204" pitchFamily="34" charset="0"/>
              </a:rPr>
              <a:t>zamišljeno jer ponekad ima ulogu i kod ocijene zakonitosti izvanrednog otkaza ugovora o radu.</a:t>
            </a:r>
          </a:p>
          <a:p>
            <a:r>
              <a:rPr lang="hr-HR" dirty="0">
                <a:solidFill>
                  <a:srgbClr val="000000"/>
                </a:solidFill>
                <a:latin typeface="ArialMT"/>
              </a:rPr>
              <a:t>• </a:t>
            </a:r>
            <a:r>
              <a:rPr lang="hr-HR" dirty="0">
                <a:solidFill>
                  <a:srgbClr val="000000"/>
                </a:solidFill>
                <a:latin typeface="Calibri" panose="020F0502020204030204" pitchFamily="34" charset="0"/>
              </a:rPr>
              <a:t>Njime se utvrđuje da radnik očito kroz određeno vrijeme ne mijenja svoj </a:t>
            </a:r>
            <a:r>
              <a:rPr lang="pl-PL" dirty="0">
                <a:solidFill>
                  <a:srgbClr val="000000"/>
                </a:solidFill>
                <a:latin typeface="Calibri" panose="020F0502020204030204" pitchFamily="34" charset="0"/>
              </a:rPr>
              <a:t>odnos prema obvezama iz radnog odnosa, neovisno što je na kraju počinio </a:t>
            </a:r>
            <a:r>
              <a:rPr lang="hr-HR" dirty="0">
                <a:solidFill>
                  <a:srgbClr val="000000"/>
                </a:solidFill>
                <a:latin typeface="Calibri" panose="020F0502020204030204" pitchFamily="34" charset="0"/>
              </a:rPr>
              <a:t>osobito tešku povredu obveze iz radnog odnosa zbog koje mu je izvanredno otkazan ugovor o radu.</a:t>
            </a:r>
          </a:p>
          <a:p>
            <a:r>
              <a:rPr lang="hr-HR" sz="2000" dirty="0">
                <a:solidFill>
                  <a:srgbClr val="FF0000"/>
                </a:solidFill>
                <a:latin typeface="ArialMT"/>
              </a:rPr>
              <a:t>• </a:t>
            </a:r>
            <a:r>
              <a:rPr lang="hr-HR" sz="2000" b="1" dirty="0">
                <a:solidFill>
                  <a:srgbClr val="FF0000"/>
                </a:solidFill>
                <a:latin typeface="Calibri-Bold"/>
              </a:rPr>
              <a:t>Vrhovni sud RH, </a:t>
            </a:r>
            <a:r>
              <a:rPr lang="hr-HR" sz="2000" b="1" dirty="0" err="1">
                <a:solidFill>
                  <a:srgbClr val="FF0000"/>
                </a:solidFill>
                <a:latin typeface="Calibri-Bold"/>
              </a:rPr>
              <a:t>Rev</a:t>
            </a:r>
            <a:r>
              <a:rPr lang="hr-HR" sz="2000" b="1" dirty="0">
                <a:solidFill>
                  <a:srgbClr val="FF0000"/>
                </a:solidFill>
                <a:latin typeface="Calibri-Bold"/>
              </a:rPr>
              <a:t> 1702/01 od 13.11.2001.</a:t>
            </a:r>
            <a:endParaRPr lang="hr-HR" dirty="0"/>
          </a:p>
        </p:txBody>
      </p:sp>
    </p:spTree>
    <p:extLst>
      <p:ext uri="{BB962C8B-B14F-4D97-AF65-F5344CB8AC3E}">
        <p14:creationId xmlns:p14="http://schemas.microsoft.com/office/powerpoint/2010/main" val="3335639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C45EB7-C5CA-45BE-A426-3879A92B9753}"/>
              </a:ext>
            </a:extLst>
          </p:cNvPr>
          <p:cNvSpPr>
            <a:spLocks noGrp="1"/>
          </p:cNvSpPr>
          <p:nvPr>
            <p:ph type="title"/>
          </p:nvPr>
        </p:nvSpPr>
        <p:spPr/>
        <p:txBody>
          <a:bodyPr>
            <a:normAutofit fontScale="90000"/>
          </a:bodyPr>
          <a:lstStyle/>
          <a:p>
            <a:pPr marL="285750" lvl="0" indent="-285750">
              <a:spcBef>
                <a:spcPct val="20000"/>
              </a:spcBef>
              <a:spcAft>
                <a:spcPts val="600"/>
              </a:spcAft>
            </a:pPr>
            <a:r>
              <a:rPr lang="hr-HR" sz="3200" dirty="0">
                <a:ln>
                  <a:noFill/>
                </a:ln>
                <a:solidFill>
                  <a:srgbClr val="0070C1"/>
                </a:solidFill>
                <a:latin typeface="Calibri-Light"/>
                <a:ea typeface="+mn-ea"/>
                <a:cs typeface="+mn-cs"/>
              </a:rPr>
              <a:t>Ostvarivanje prava kod otkaza zbog nezadovoljavanja na probnom radu</a:t>
            </a:r>
            <a:br>
              <a:rPr lang="hr-HR" sz="900" dirty="0">
                <a:ln>
                  <a:noFill/>
                </a:ln>
                <a:solidFill>
                  <a:srgbClr val="0070C1"/>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7A7C5E8F-C40A-4A58-B62F-996E0F6A6FCE}"/>
              </a:ext>
            </a:extLst>
          </p:cNvPr>
          <p:cNvSpPr>
            <a:spLocks noGrp="1"/>
          </p:cNvSpPr>
          <p:nvPr>
            <p:ph idx="1"/>
          </p:nvPr>
        </p:nvSpPr>
        <p:spPr>
          <a:xfrm>
            <a:off x="1295401" y="1870745"/>
            <a:ext cx="9601196" cy="4005123"/>
          </a:xfrm>
        </p:spPr>
        <p:txBody>
          <a:bodyPr>
            <a:normAutofit fontScale="85000" lnSpcReduction="20000"/>
          </a:bodyPr>
          <a:lstStyle/>
          <a:p>
            <a:r>
              <a:rPr lang="pl-PL" dirty="0">
                <a:solidFill>
                  <a:srgbClr val="FF0000"/>
                </a:solidFill>
                <a:latin typeface="ArialMT"/>
              </a:rPr>
              <a:t>• </a:t>
            </a:r>
            <a:r>
              <a:rPr lang="pl-PL" dirty="0">
                <a:solidFill>
                  <a:srgbClr val="FF0000"/>
                </a:solidFill>
                <a:latin typeface="Calibri" panose="020F0502020204030204" pitchFamily="34" charset="0"/>
              </a:rPr>
              <a:t>Kod ovog otkaza poslodavac je u daleko povoljnijem položaju u odnosu na radnika kao i kad otkazuje drugim vrstama otkaza. </a:t>
            </a:r>
            <a:r>
              <a:rPr lang="pl-PL" dirty="0">
                <a:solidFill>
                  <a:srgbClr val="000000"/>
                </a:solidFill>
                <a:latin typeface="Calibri" panose="020F0502020204030204" pitchFamily="34" charset="0"/>
              </a:rPr>
              <a:t>To stoga što se prema </a:t>
            </a:r>
            <a:r>
              <a:rPr lang="hr-HR" dirty="0">
                <a:solidFill>
                  <a:srgbClr val="000000"/>
                </a:solidFill>
                <a:latin typeface="Calibri" panose="020F0502020204030204" pitchFamily="34" charset="0"/>
              </a:rPr>
              <a:t>čl.53.st.4. ZR-u, na taj otkaz ne primjenjuju se odredbe ZR-a o otkazu ugovora o radu, osim čl. 120., čl. 121. st. 1. i čl. 125. ZR-a.</a:t>
            </a:r>
          </a:p>
          <a:p>
            <a:r>
              <a:rPr lang="hr-HR" dirty="0">
                <a:solidFill>
                  <a:srgbClr val="FF0000"/>
                </a:solidFill>
                <a:latin typeface="ArialMT"/>
              </a:rPr>
              <a:t>• </a:t>
            </a:r>
            <a:r>
              <a:rPr lang="hr-HR" dirty="0">
                <a:solidFill>
                  <a:srgbClr val="FF0000"/>
                </a:solidFill>
                <a:latin typeface="Calibri" panose="020F0502020204030204" pitchFamily="34" charset="0"/>
              </a:rPr>
              <a:t>Radnik može tražiti da sud utvrdi nezakonitost takvog otkaza jedino ako je poslodavac povrijedio odredbe članaka 120., 121. stavka 1. i 125. ZR-a, odnosno ako je otkaz ugovora o radu posljedica diskriminacije ili </a:t>
            </a:r>
            <a:r>
              <a:rPr lang="hr-HR" dirty="0" err="1">
                <a:solidFill>
                  <a:srgbClr val="FF0000"/>
                </a:solidFill>
                <a:latin typeface="Calibri" panose="020F0502020204030204" pitchFamily="34" charset="0"/>
              </a:rPr>
              <a:t>mobinga</a:t>
            </a:r>
            <a:r>
              <a:rPr lang="hr-HR" dirty="0">
                <a:solidFill>
                  <a:srgbClr val="FF0000"/>
                </a:solidFill>
                <a:latin typeface="Calibri" panose="020F0502020204030204" pitchFamily="34" charset="0"/>
              </a:rPr>
              <a:t>.</a:t>
            </a:r>
          </a:p>
          <a:p>
            <a:r>
              <a:rPr lang="hr-HR" dirty="0">
                <a:solidFill>
                  <a:srgbClr val="0070C1"/>
                </a:solidFill>
                <a:latin typeface="ArialMT"/>
              </a:rPr>
              <a:t>• </a:t>
            </a:r>
            <a:r>
              <a:rPr lang="hr-HR" dirty="0">
                <a:solidFill>
                  <a:srgbClr val="0070C1"/>
                </a:solidFill>
                <a:latin typeface="Calibri" panose="020F0502020204030204" pitchFamily="34" charset="0"/>
              </a:rPr>
              <a:t>Međutim, u slučaju otkaza ugovora o radu zbog neuspjeha na probnom radu radnik ne može tražiti da se vrati na posao. </a:t>
            </a:r>
            <a:r>
              <a:rPr lang="hr-HR" dirty="0">
                <a:solidFill>
                  <a:srgbClr val="000000"/>
                </a:solidFill>
                <a:latin typeface="Calibri" panose="020F0502020204030204" pitchFamily="34" charset="0"/>
              </a:rPr>
              <a:t>Radnik može dokazati da je otkaz nedopušten, ali umjesto vraćanja na posao može tražiti (samo) sudski raskid ugovora o radu.</a:t>
            </a:r>
          </a:p>
          <a:p>
            <a:r>
              <a:rPr lang="pl-PL" dirty="0">
                <a:solidFill>
                  <a:srgbClr val="000000"/>
                </a:solidFill>
                <a:latin typeface="ArialMT"/>
              </a:rPr>
              <a:t>• </a:t>
            </a:r>
            <a:r>
              <a:rPr lang="pl-PL" b="1" dirty="0">
                <a:solidFill>
                  <a:srgbClr val="000000"/>
                </a:solidFill>
                <a:latin typeface="Calibri-Bold"/>
              </a:rPr>
              <a:t>Ako je poslodavac odluku o nezadovoljenju na probnom radu donio u </a:t>
            </a:r>
            <a:r>
              <a:rPr lang="hr-HR" b="1" dirty="0">
                <a:solidFill>
                  <a:srgbClr val="000000"/>
                </a:solidFill>
                <a:latin typeface="Calibri-Bold"/>
              </a:rPr>
              <a:t>vrijeme kada je probni rad već istekao, tad se taj otkaz ne bi više smatrao otkazom zbog nezadovoljenja na probnom radu!</a:t>
            </a:r>
            <a:endParaRPr lang="hr-HR" dirty="0"/>
          </a:p>
        </p:txBody>
      </p:sp>
    </p:spTree>
    <p:extLst>
      <p:ext uri="{BB962C8B-B14F-4D97-AF65-F5344CB8AC3E}">
        <p14:creationId xmlns:p14="http://schemas.microsoft.com/office/powerpoint/2010/main" val="1103949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99EEF4-6AA0-4B80-8B22-B083075BB005}"/>
              </a:ext>
            </a:extLst>
          </p:cNvPr>
          <p:cNvSpPr>
            <a:spLocks noGrp="1"/>
          </p:cNvSpPr>
          <p:nvPr>
            <p:ph type="title"/>
          </p:nvPr>
        </p:nvSpPr>
        <p:spPr>
          <a:xfrm>
            <a:off x="1295402" y="982132"/>
            <a:ext cx="9601196" cy="955725"/>
          </a:xfrm>
        </p:spPr>
        <p:txBody>
          <a:bodyPr>
            <a:normAutofit fontScale="90000"/>
          </a:bodyPr>
          <a:lstStyle/>
          <a:p>
            <a:pPr marL="285750" lvl="0" indent="-285750">
              <a:spcBef>
                <a:spcPct val="20000"/>
              </a:spcBef>
              <a:spcAft>
                <a:spcPts val="600"/>
              </a:spcAft>
            </a:pPr>
            <a:r>
              <a:rPr lang="sv-SE" sz="3200" dirty="0">
                <a:ln>
                  <a:noFill/>
                </a:ln>
                <a:solidFill>
                  <a:srgbClr val="0070C1"/>
                </a:solidFill>
                <a:latin typeface="Calibri-Light"/>
                <a:ea typeface="+mn-ea"/>
                <a:cs typeface="+mn-cs"/>
              </a:rPr>
              <a:t>Ostvarivanje prava kod izvanrednog otkaza</a:t>
            </a:r>
            <a:br>
              <a:rPr lang="sv-SE" sz="3200" dirty="0">
                <a:ln>
                  <a:noFill/>
                </a:ln>
                <a:solidFill>
                  <a:srgbClr val="0070C1"/>
                </a:solidFill>
                <a:latin typeface="Calibri-Light"/>
                <a:ea typeface="+mn-ea"/>
                <a:cs typeface="+mn-cs"/>
              </a:rPr>
            </a:br>
            <a:endParaRPr lang="hr-HR" sz="3200" dirty="0"/>
          </a:p>
        </p:txBody>
      </p:sp>
      <p:sp>
        <p:nvSpPr>
          <p:cNvPr id="3" name="Rezervirano mjesto sadržaja 2">
            <a:extLst>
              <a:ext uri="{FF2B5EF4-FFF2-40B4-BE49-F238E27FC236}">
                <a16:creationId xmlns:a16="http://schemas.microsoft.com/office/drawing/2014/main" id="{2A085309-AA16-4EA3-BDA8-46CA4C54223B}"/>
              </a:ext>
            </a:extLst>
          </p:cNvPr>
          <p:cNvSpPr>
            <a:spLocks noGrp="1"/>
          </p:cNvSpPr>
          <p:nvPr>
            <p:ph idx="1"/>
          </p:nvPr>
        </p:nvSpPr>
        <p:spPr>
          <a:xfrm>
            <a:off x="1295401" y="1602297"/>
            <a:ext cx="9601196" cy="4198070"/>
          </a:xfrm>
        </p:spPr>
        <p:txBody>
          <a:bodyPr>
            <a:normAutofit fontScale="92500" lnSpcReduction="20000"/>
          </a:bodyPr>
          <a:lstStyle/>
          <a:p>
            <a:r>
              <a:rPr lang="hr-HR" dirty="0">
                <a:solidFill>
                  <a:srgbClr val="000000"/>
                </a:solidFill>
                <a:latin typeface="ArialMT"/>
              </a:rPr>
              <a:t>• </a:t>
            </a:r>
            <a:r>
              <a:rPr lang="hr-HR" dirty="0">
                <a:solidFill>
                  <a:srgbClr val="000000"/>
                </a:solidFill>
                <a:latin typeface="Calibri" panose="020F0502020204030204" pitchFamily="34" charset="0"/>
              </a:rPr>
              <a:t>Često je neopravdano odbijanje izvršenja naloženog posla razlog za otkaz ugovora o radu.</a:t>
            </a:r>
          </a:p>
          <a:p>
            <a:r>
              <a:rPr lang="pl-PL" dirty="0">
                <a:solidFill>
                  <a:srgbClr val="000000"/>
                </a:solidFill>
                <a:latin typeface="Calibri" panose="020F0502020204030204" pitchFamily="34" charset="0"/>
              </a:rPr>
              <a:t>Radnik se može pozvati na situacije u kojima odbijanje ne bi </a:t>
            </a:r>
            <a:r>
              <a:rPr lang="hr-HR" dirty="0">
                <a:solidFill>
                  <a:srgbClr val="000000"/>
                </a:solidFill>
                <a:latin typeface="Calibri" panose="020F0502020204030204" pitchFamily="34" charset="0"/>
              </a:rPr>
              <a:t>predstavljalo opravdan razlog za otkaz ugovora o radu;</a:t>
            </a:r>
          </a:p>
          <a:p>
            <a:r>
              <a:rPr lang="hr-HR" dirty="0">
                <a:solidFill>
                  <a:srgbClr val="0070C1"/>
                </a:solidFill>
                <a:latin typeface="ArialMT"/>
              </a:rPr>
              <a:t>• </a:t>
            </a:r>
            <a:r>
              <a:rPr lang="hr-HR" dirty="0">
                <a:solidFill>
                  <a:srgbClr val="0070C1"/>
                </a:solidFill>
                <a:latin typeface="Calibri" panose="020F0502020204030204" pitchFamily="34" charset="0"/>
              </a:rPr>
              <a:t>radnik nije dužan obavljati poslove za koje nije preuzeo obvezu ispunjena ugovorom osim u slučaju izvanrednih okolnosti,</a:t>
            </a:r>
          </a:p>
          <a:p>
            <a:r>
              <a:rPr lang="hr-HR" dirty="0">
                <a:solidFill>
                  <a:srgbClr val="0070C1"/>
                </a:solidFill>
                <a:latin typeface="ArialMT"/>
              </a:rPr>
              <a:t>• </a:t>
            </a:r>
            <a:r>
              <a:rPr lang="hr-HR" dirty="0">
                <a:solidFill>
                  <a:srgbClr val="0070C1"/>
                </a:solidFill>
                <a:latin typeface="Calibri" panose="020F0502020204030204" pitchFamily="34" charset="0"/>
              </a:rPr>
              <a:t>u slučaju ako upute poslodavca nisu u skladu s naravi i vrstom rada,</a:t>
            </a:r>
          </a:p>
          <a:p>
            <a:r>
              <a:rPr lang="hr-HR" dirty="0">
                <a:solidFill>
                  <a:srgbClr val="0070C1"/>
                </a:solidFill>
                <a:latin typeface="ArialMT"/>
              </a:rPr>
              <a:t>• </a:t>
            </a:r>
            <a:r>
              <a:rPr lang="hr-HR" dirty="0">
                <a:solidFill>
                  <a:srgbClr val="0070C1"/>
                </a:solidFill>
                <a:latin typeface="Calibri" panose="020F0502020204030204" pitchFamily="34" charset="0"/>
              </a:rPr>
              <a:t>ako način i mjesto obavljanja rada vrijeđaju pravo i dostojanstvo </a:t>
            </a:r>
            <a:r>
              <a:rPr lang="pl-PL" dirty="0">
                <a:solidFill>
                  <a:srgbClr val="0070C1"/>
                </a:solidFill>
                <a:latin typeface="Calibri" panose="020F0502020204030204" pitchFamily="34" charset="0"/>
              </a:rPr>
              <a:t>radnika, odnosno ako nisu osigurani uvjeti za siguran rad.</a:t>
            </a:r>
          </a:p>
          <a:p>
            <a:r>
              <a:rPr lang="hr-HR" dirty="0">
                <a:solidFill>
                  <a:srgbClr val="000000"/>
                </a:solidFill>
                <a:latin typeface="ArialMT"/>
              </a:rPr>
              <a:t>• </a:t>
            </a:r>
            <a:r>
              <a:rPr lang="hr-HR" dirty="0">
                <a:solidFill>
                  <a:srgbClr val="000000"/>
                </a:solidFill>
                <a:latin typeface="Calibri" panose="020F0502020204030204" pitchFamily="34" charset="0"/>
              </a:rPr>
              <a:t>Radnik može istaknuti prigovor da je poslodavac otkazao ugovor o radu </a:t>
            </a:r>
            <a:r>
              <a:rPr lang="pl-PL" dirty="0">
                <a:solidFill>
                  <a:srgbClr val="000000"/>
                </a:solidFill>
                <a:latin typeface="Calibri" panose="020F0502020204030204" pitchFamily="34" charset="0"/>
              </a:rPr>
              <a:t>izvanrednim otkazom protekom roka od 15 dana, što će u slučaju ako </a:t>
            </a:r>
            <a:r>
              <a:rPr lang="hr-HR" dirty="0">
                <a:solidFill>
                  <a:srgbClr val="000000"/>
                </a:solidFill>
                <a:latin typeface="Calibri" panose="020F0502020204030204" pitchFamily="34" charset="0"/>
              </a:rPr>
              <a:t>se utvrdi točnim, rezultirati sudskim utvrđenjem da otkaz nije dopušten.</a:t>
            </a:r>
            <a:endParaRPr lang="hr-HR" dirty="0"/>
          </a:p>
        </p:txBody>
      </p:sp>
    </p:spTree>
    <p:extLst>
      <p:ext uri="{BB962C8B-B14F-4D97-AF65-F5344CB8AC3E}">
        <p14:creationId xmlns:p14="http://schemas.microsoft.com/office/powerpoint/2010/main" val="3258222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59478F-77AF-4129-A2BD-B119D0E7C99A}"/>
              </a:ext>
            </a:extLst>
          </p:cNvPr>
          <p:cNvSpPr>
            <a:spLocks noGrp="1"/>
          </p:cNvSpPr>
          <p:nvPr>
            <p:ph type="title"/>
          </p:nvPr>
        </p:nvSpPr>
        <p:spPr>
          <a:xfrm>
            <a:off x="1295402" y="982132"/>
            <a:ext cx="9601196" cy="838279"/>
          </a:xfrm>
        </p:spPr>
        <p:txBody>
          <a:bodyPr>
            <a:normAutofit fontScale="90000"/>
          </a:bodyPr>
          <a:lstStyle/>
          <a:p>
            <a:pPr marL="285750" lvl="0" indent="-285750">
              <a:spcBef>
                <a:spcPct val="20000"/>
              </a:spcBef>
              <a:spcAft>
                <a:spcPts val="600"/>
              </a:spcAft>
            </a:pPr>
            <a:r>
              <a:rPr lang="hr-HR" sz="3200" dirty="0">
                <a:ln>
                  <a:noFill/>
                </a:ln>
                <a:solidFill>
                  <a:srgbClr val="0070C1"/>
                </a:solidFill>
                <a:latin typeface="Calibri-Light"/>
                <a:ea typeface="+mn-ea"/>
                <a:cs typeface="+mn-cs"/>
              </a:rPr>
              <a:t>Ostvarivanje prava vraćanja na posao</a:t>
            </a:r>
            <a:br>
              <a:rPr lang="hr-HR" sz="1500" dirty="0">
                <a:ln>
                  <a:noFill/>
                </a:ln>
                <a:solidFill>
                  <a:srgbClr val="0070C1"/>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71A13646-0BC4-4EAD-B662-78126833E932}"/>
              </a:ext>
            </a:extLst>
          </p:cNvPr>
          <p:cNvSpPr>
            <a:spLocks noGrp="1"/>
          </p:cNvSpPr>
          <p:nvPr>
            <p:ph idx="1"/>
          </p:nvPr>
        </p:nvSpPr>
        <p:spPr>
          <a:xfrm>
            <a:off x="1295401" y="1761688"/>
            <a:ext cx="9601196" cy="4114180"/>
          </a:xfrm>
        </p:spPr>
        <p:txBody>
          <a:bodyPr>
            <a:normAutofit fontScale="85000" lnSpcReduction="20000"/>
          </a:bodyPr>
          <a:lstStyle/>
          <a:p>
            <a:r>
              <a:rPr lang="pl-PL" dirty="0">
                <a:solidFill>
                  <a:srgbClr val="000000"/>
                </a:solidFill>
                <a:latin typeface="ArialMT"/>
              </a:rPr>
              <a:t>• </a:t>
            </a:r>
            <a:r>
              <a:rPr lang="pl-PL" dirty="0">
                <a:solidFill>
                  <a:srgbClr val="000000"/>
                </a:solidFill>
                <a:latin typeface="Calibri" panose="020F0502020204030204" pitchFamily="34" charset="0"/>
              </a:rPr>
              <a:t>Ovrši postupak radnik mora pokrenuti </a:t>
            </a:r>
            <a:r>
              <a:rPr lang="pl-PL" dirty="0">
                <a:solidFill>
                  <a:srgbClr val="FF0000"/>
                </a:solidFill>
                <a:latin typeface="Calibri" panose="020F0502020204030204" pitchFamily="34" charset="0"/>
              </a:rPr>
              <a:t>u roku od 60 dana od dana kad </a:t>
            </a:r>
            <a:r>
              <a:rPr lang="hr-HR" dirty="0">
                <a:solidFill>
                  <a:srgbClr val="FF0000"/>
                </a:solidFill>
                <a:latin typeface="Calibri" panose="020F0502020204030204" pitchFamily="34" charset="0"/>
              </a:rPr>
              <a:t>je stekao pravo </a:t>
            </a:r>
            <a:r>
              <a:rPr lang="hr-HR" dirty="0">
                <a:solidFill>
                  <a:srgbClr val="000000"/>
                </a:solidFill>
                <a:latin typeface="Calibri" panose="020F0502020204030204" pitchFamily="34" charset="0"/>
              </a:rPr>
              <a:t>tražiti vraćanje na posao ( čl. 268. OZ-a).</a:t>
            </a:r>
          </a:p>
          <a:p>
            <a:r>
              <a:rPr lang="hr-HR" dirty="0">
                <a:solidFill>
                  <a:srgbClr val="000000"/>
                </a:solidFill>
                <a:latin typeface="Calibri" panose="020F0502020204030204" pitchFamily="34" charset="0"/>
              </a:rPr>
              <a:t>Radnik se dužan odazvati svakodobnom pozivu poslodavca, pa i nakon </a:t>
            </a:r>
            <a:r>
              <a:rPr lang="hr-HR" dirty="0" err="1">
                <a:solidFill>
                  <a:srgbClr val="000000"/>
                </a:solidFill>
                <a:latin typeface="Calibri" panose="020F0502020204030204" pitchFamily="34" charset="0"/>
              </a:rPr>
              <a:t>paricijskog</a:t>
            </a:r>
            <a:r>
              <a:rPr lang="hr-HR" dirty="0">
                <a:solidFill>
                  <a:srgbClr val="000000"/>
                </a:solidFill>
                <a:latin typeface="Calibri" panose="020F0502020204030204" pitchFamily="34" charset="0"/>
              </a:rPr>
              <a:t> roka, dakle i tijekom ovršnog postupka.</a:t>
            </a:r>
          </a:p>
          <a:p>
            <a:r>
              <a:rPr lang="hr-HR" dirty="0">
                <a:solidFill>
                  <a:srgbClr val="000000"/>
                </a:solidFill>
                <a:latin typeface="ArialMT"/>
              </a:rPr>
              <a:t>• </a:t>
            </a:r>
            <a:r>
              <a:rPr lang="hr-HR" dirty="0">
                <a:solidFill>
                  <a:srgbClr val="000000"/>
                </a:solidFill>
                <a:latin typeface="Calibri" panose="020F0502020204030204" pitchFamily="34" charset="0"/>
              </a:rPr>
              <a:t>Sama činjenica da se radnik u međuvremenu zaposlio kod drugog poslodavca, ne isključuje njegovo pravo zahtijevati vraćanje na posao kod tuženog poslodavca.</a:t>
            </a:r>
          </a:p>
          <a:p>
            <a:r>
              <a:rPr lang="pl-PL" dirty="0">
                <a:solidFill>
                  <a:srgbClr val="000000"/>
                </a:solidFill>
                <a:latin typeface="ArialMT"/>
              </a:rPr>
              <a:t>• </a:t>
            </a:r>
            <a:r>
              <a:rPr lang="pl-PL" dirty="0">
                <a:solidFill>
                  <a:srgbClr val="000000"/>
                </a:solidFill>
                <a:latin typeface="Calibri" panose="020F0502020204030204" pitchFamily="34" charset="0"/>
              </a:rPr>
              <a:t>Ovršenik, odnosno poslodavac dužan je vratiti radnika na ono radno mjesto koje je u izreci presude naznačeno. To bi trebalo biti radno mjesto za koje radnik ima sklopljen ugovor o radu, odnosno koje je </a:t>
            </a:r>
            <a:r>
              <a:rPr lang="hr-HR" dirty="0">
                <a:solidFill>
                  <a:srgbClr val="000000"/>
                </a:solidFill>
                <a:latin typeface="Calibri" panose="020F0502020204030204" pitchFamily="34" charset="0"/>
              </a:rPr>
              <a:t>obavljao prije nego što mu je nedopušteno otkazan ugovor o radu.</a:t>
            </a:r>
          </a:p>
          <a:p>
            <a:r>
              <a:rPr lang="hr-HR" dirty="0">
                <a:solidFill>
                  <a:srgbClr val="000000"/>
                </a:solidFill>
                <a:latin typeface="ArialMT"/>
              </a:rPr>
              <a:t>• </a:t>
            </a:r>
            <a:r>
              <a:rPr lang="hr-HR" dirty="0">
                <a:solidFill>
                  <a:srgbClr val="000000"/>
                </a:solidFill>
                <a:latin typeface="Calibri" panose="020F0502020204030204" pitchFamily="34" charset="0"/>
              </a:rPr>
              <a:t>Što kad je došlo do ukidanja tog radnog mjesta?  &gt; </a:t>
            </a:r>
            <a:r>
              <a:rPr lang="hr-HR" dirty="0">
                <a:solidFill>
                  <a:srgbClr val="FF0000"/>
                </a:solidFill>
                <a:latin typeface="Calibri" panose="020F0502020204030204" pitchFamily="34" charset="0"/>
              </a:rPr>
              <a:t>Vratiti ga na 1 dan i dati mu otkaz!?</a:t>
            </a:r>
          </a:p>
          <a:p>
            <a:r>
              <a:rPr lang="hr-HR" dirty="0">
                <a:solidFill>
                  <a:srgbClr val="FF0000"/>
                </a:solidFill>
                <a:latin typeface="Calibri" panose="020F0502020204030204" pitchFamily="34" charset="0"/>
              </a:rPr>
              <a:t>Iako izgleda nelogično, sudska praksa Rh i EU ovo priznaje, jer morate poštovati sudsku odluku o vraćanju na posao, ali, ne možete ga zadržati jer radnog mjesta nema!</a:t>
            </a:r>
            <a:endParaRPr lang="hr-HR" dirty="0">
              <a:solidFill>
                <a:srgbClr val="FF0000"/>
              </a:solidFill>
            </a:endParaRPr>
          </a:p>
        </p:txBody>
      </p:sp>
    </p:spTree>
    <p:extLst>
      <p:ext uri="{BB962C8B-B14F-4D97-AF65-F5344CB8AC3E}">
        <p14:creationId xmlns:p14="http://schemas.microsoft.com/office/powerpoint/2010/main" val="3792404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351AE4-F2D9-499F-BDE5-78D667D38B8E}"/>
              </a:ext>
            </a:extLst>
          </p:cNvPr>
          <p:cNvSpPr>
            <a:spLocks noGrp="1"/>
          </p:cNvSpPr>
          <p:nvPr>
            <p:ph type="title"/>
          </p:nvPr>
        </p:nvSpPr>
        <p:spPr>
          <a:xfrm>
            <a:off x="1295402" y="982133"/>
            <a:ext cx="9601196" cy="829890"/>
          </a:xfrm>
        </p:spPr>
        <p:txBody>
          <a:bodyPr>
            <a:normAutofit fontScale="90000"/>
          </a:bodyPr>
          <a:lstStyle/>
          <a:p>
            <a:pPr marL="285750" lvl="0" indent="-285750">
              <a:spcBef>
                <a:spcPct val="20000"/>
              </a:spcBef>
              <a:spcAft>
                <a:spcPts val="600"/>
              </a:spcAft>
            </a:pPr>
            <a:r>
              <a:rPr lang="hr-HR" sz="3200" dirty="0">
                <a:ln>
                  <a:noFill/>
                </a:ln>
                <a:solidFill>
                  <a:srgbClr val="0070C1"/>
                </a:solidFill>
                <a:latin typeface="Calibri-Light"/>
                <a:ea typeface="+mn-ea"/>
                <a:cs typeface="+mn-cs"/>
              </a:rPr>
              <a:t>Ostvarivanje prava vraćanja na posao</a:t>
            </a:r>
            <a:br>
              <a:rPr lang="hr-HR" sz="1800" dirty="0">
                <a:ln>
                  <a:noFill/>
                </a:ln>
                <a:solidFill>
                  <a:srgbClr val="0070C1"/>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EEF9257E-9BB4-45EE-9754-B5D414372368}"/>
              </a:ext>
            </a:extLst>
          </p:cNvPr>
          <p:cNvSpPr>
            <a:spLocks noGrp="1"/>
          </p:cNvSpPr>
          <p:nvPr>
            <p:ph idx="1"/>
          </p:nvPr>
        </p:nvSpPr>
        <p:spPr>
          <a:xfrm>
            <a:off x="1295401" y="1602297"/>
            <a:ext cx="9601196" cy="4273571"/>
          </a:xfrm>
        </p:spPr>
        <p:txBody>
          <a:bodyPr>
            <a:normAutofit/>
          </a:bodyPr>
          <a:lstStyle/>
          <a:p>
            <a:r>
              <a:rPr lang="pl-PL" dirty="0">
                <a:solidFill>
                  <a:srgbClr val="000000"/>
                </a:solidFill>
                <a:latin typeface="ArialMT"/>
              </a:rPr>
              <a:t>• </a:t>
            </a:r>
            <a:r>
              <a:rPr lang="pl-PL" dirty="0">
                <a:solidFill>
                  <a:srgbClr val="000000"/>
                </a:solidFill>
                <a:latin typeface="Calibri" panose="020F0502020204030204" pitchFamily="34" charset="0"/>
              </a:rPr>
              <a:t>Sama </a:t>
            </a:r>
            <a:r>
              <a:rPr lang="pl-PL" dirty="0">
                <a:solidFill>
                  <a:srgbClr val="FF0000"/>
                </a:solidFill>
                <a:latin typeface="Calibri" panose="020F0502020204030204" pitchFamily="34" charset="0"/>
              </a:rPr>
              <a:t>činjenica da je poslodavac zaposlio drugog radnika na radnom mjestu radnika </a:t>
            </a:r>
            <a:r>
              <a:rPr lang="pl-PL" dirty="0">
                <a:solidFill>
                  <a:srgbClr val="000000"/>
                </a:solidFill>
                <a:latin typeface="Calibri" panose="020F0502020204030204" pitchFamily="34" charset="0"/>
              </a:rPr>
              <a:t>kojemu je otkazan ugovor o radu i s kojim vodi spor, ne </a:t>
            </a:r>
            <a:r>
              <a:rPr lang="hr-HR" dirty="0">
                <a:solidFill>
                  <a:srgbClr val="000000"/>
                </a:solidFill>
                <a:latin typeface="Calibri" panose="020F0502020204030204" pitchFamily="34" charset="0"/>
              </a:rPr>
              <a:t>utječe na pravo tog radnika tražiti da ga se vrati na njegovo radno mjesto.</a:t>
            </a:r>
          </a:p>
          <a:p>
            <a:r>
              <a:rPr lang="hr-HR" dirty="0">
                <a:solidFill>
                  <a:srgbClr val="000000"/>
                </a:solidFill>
                <a:latin typeface="Calibri" panose="020F0502020204030204" pitchFamily="34" charset="0"/>
              </a:rPr>
              <a:t>Kad radnik ne može tražiti vraćanje?</a:t>
            </a:r>
          </a:p>
          <a:p>
            <a:r>
              <a:rPr lang="hr-HR" dirty="0">
                <a:solidFill>
                  <a:srgbClr val="000000"/>
                </a:solidFill>
                <a:latin typeface="ArialMT"/>
              </a:rPr>
              <a:t>• </a:t>
            </a:r>
            <a:r>
              <a:rPr lang="hr-HR" dirty="0">
                <a:solidFill>
                  <a:srgbClr val="000000"/>
                </a:solidFill>
                <a:latin typeface="Calibri" panose="020F0502020204030204" pitchFamily="34" charset="0"/>
              </a:rPr>
              <a:t>ako tijekom spora napuni </a:t>
            </a:r>
            <a:r>
              <a:rPr lang="hr-HR" dirty="0">
                <a:solidFill>
                  <a:srgbClr val="FF0000"/>
                </a:solidFill>
                <a:latin typeface="Calibri" panose="020F0502020204030204" pitchFamily="34" charset="0"/>
              </a:rPr>
              <a:t>65 godina života i 15 godina mirovinskog staža</a:t>
            </a:r>
            <a:r>
              <a:rPr lang="hr-HR" dirty="0">
                <a:solidFill>
                  <a:srgbClr val="000000"/>
                </a:solidFill>
                <a:latin typeface="Calibri" panose="020F0502020204030204" pitchFamily="34" charset="0"/>
              </a:rPr>
              <a:t>,</a:t>
            </a:r>
          </a:p>
          <a:p>
            <a:r>
              <a:rPr lang="hr-HR" dirty="0">
                <a:solidFill>
                  <a:srgbClr val="000000"/>
                </a:solidFill>
                <a:latin typeface="ArialMT"/>
              </a:rPr>
              <a:t>• </a:t>
            </a:r>
            <a:r>
              <a:rPr lang="hr-HR" dirty="0">
                <a:solidFill>
                  <a:srgbClr val="000000"/>
                </a:solidFill>
                <a:latin typeface="Calibri" panose="020F0502020204030204" pitchFamily="34" charset="0"/>
              </a:rPr>
              <a:t>ako su radnik i poslodavac tijekom sudskog spora </a:t>
            </a:r>
            <a:r>
              <a:rPr lang="hr-HR" dirty="0">
                <a:solidFill>
                  <a:srgbClr val="FF0000"/>
                </a:solidFill>
                <a:latin typeface="Calibri" panose="020F0502020204030204" pitchFamily="34" charset="0"/>
              </a:rPr>
              <a:t>sklopili ugovor o radu na određeno vrijeme</a:t>
            </a:r>
            <a:r>
              <a:rPr lang="hr-HR" dirty="0">
                <a:solidFill>
                  <a:srgbClr val="000000"/>
                </a:solidFill>
                <a:latin typeface="Calibri" panose="020F0502020204030204" pitchFamily="34" charset="0"/>
              </a:rPr>
              <a:t>,</a:t>
            </a:r>
          </a:p>
          <a:p>
            <a:r>
              <a:rPr lang="hr-HR" dirty="0">
                <a:solidFill>
                  <a:srgbClr val="000000"/>
                </a:solidFill>
                <a:latin typeface="ArialMT"/>
              </a:rPr>
              <a:t>• </a:t>
            </a:r>
            <a:r>
              <a:rPr lang="hr-HR" dirty="0">
                <a:solidFill>
                  <a:srgbClr val="000000"/>
                </a:solidFill>
                <a:latin typeface="Calibri" panose="020F0502020204030204" pitchFamily="34" charset="0"/>
              </a:rPr>
              <a:t>pravomoćnosti rješenja o </a:t>
            </a:r>
            <a:r>
              <a:rPr lang="hr-HR" dirty="0">
                <a:solidFill>
                  <a:srgbClr val="FF0000"/>
                </a:solidFill>
                <a:latin typeface="Calibri" panose="020F0502020204030204" pitchFamily="34" charset="0"/>
              </a:rPr>
              <a:t>priznanju prava na invalidsku mirovinu zbog </a:t>
            </a:r>
            <a:r>
              <a:rPr lang="pl-PL" dirty="0">
                <a:solidFill>
                  <a:srgbClr val="FF0000"/>
                </a:solidFill>
                <a:latin typeface="Calibri" panose="020F0502020204030204" pitchFamily="34" charset="0"/>
              </a:rPr>
              <a:t>potpunog gubitka radne sposobnosti radnika</a:t>
            </a:r>
            <a:r>
              <a:rPr lang="pl-PL" dirty="0">
                <a:solidFill>
                  <a:srgbClr val="000000"/>
                </a:solidFill>
                <a:latin typeface="Calibri" panose="020F0502020204030204" pitchFamily="34" charset="0"/>
              </a:rPr>
              <a:t>.</a:t>
            </a:r>
            <a:endParaRPr lang="hr-HR" dirty="0"/>
          </a:p>
        </p:txBody>
      </p:sp>
    </p:spTree>
    <p:extLst>
      <p:ext uri="{BB962C8B-B14F-4D97-AF65-F5344CB8AC3E}">
        <p14:creationId xmlns:p14="http://schemas.microsoft.com/office/powerpoint/2010/main" val="154764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7A82D0-580E-49AA-8987-844EC00753F7}"/>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B6F8CA8A-5F93-4864-94C4-7AE2B36DD1D1}"/>
              </a:ext>
            </a:extLst>
          </p:cNvPr>
          <p:cNvSpPr>
            <a:spLocks noGrp="1"/>
          </p:cNvSpPr>
          <p:nvPr>
            <p:ph idx="1"/>
          </p:nvPr>
        </p:nvSpPr>
        <p:spPr/>
        <p:txBody>
          <a:bodyPr>
            <a:normAutofit/>
          </a:bodyPr>
          <a:lstStyle/>
          <a:p>
            <a:pPr marL="0" indent="0" algn="ctr">
              <a:buNone/>
            </a:pPr>
            <a:r>
              <a:rPr lang="hr-HR" sz="4800" dirty="0">
                <a:solidFill>
                  <a:srgbClr val="00B050"/>
                </a:solidFill>
              </a:rPr>
              <a:t>Hvala na pažnji!</a:t>
            </a:r>
          </a:p>
          <a:p>
            <a:pPr marL="0" indent="0" algn="ctr">
              <a:buNone/>
            </a:pPr>
            <a:endParaRPr lang="hr-HR" sz="4800" dirty="0">
              <a:solidFill>
                <a:srgbClr val="00B050"/>
              </a:solidFill>
            </a:endParaRPr>
          </a:p>
          <a:p>
            <a:pPr marL="0" indent="0" algn="ctr">
              <a:buNone/>
            </a:pPr>
            <a:r>
              <a:rPr lang="hr-HR" sz="4800" dirty="0">
                <a:solidFill>
                  <a:srgbClr val="00B050"/>
                </a:solidFill>
              </a:rPr>
              <a:t>										</a:t>
            </a:r>
            <a:r>
              <a:rPr lang="hr-HR" sz="1800" dirty="0">
                <a:solidFill>
                  <a:srgbClr val="0070C0"/>
                </a:solidFill>
              </a:rPr>
              <a:t>Ravnatelj mentor: Zoran Činčak, </a:t>
            </a:r>
            <a:r>
              <a:rPr lang="hr-HR" sz="1800" dirty="0" err="1">
                <a:solidFill>
                  <a:srgbClr val="0070C0"/>
                </a:solidFill>
              </a:rPr>
              <a:t>mag</a:t>
            </a:r>
            <a:r>
              <a:rPr lang="hr-HR" sz="1800" dirty="0">
                <a:solidFill>
                  <a:srgbClr val="0070C0"/>
                </a:solidFill>
              </a:rPr>
              <a:t>. </a:t>
            </a:r>
            <a:r>
              <a:rPr lang="hr-HR" sz="1800" dirty="0" err="1">
                <a:solidFill>
                  <a:srgbClr val="0070C0"/>
                </a:solidFill>
              </a:rPr>
              <a:t>pov</a:t>
            </a:r>
            <a:r>
              <a:rPr lang="hr-HR" sz="1800" dirty="0">
                <a:solidFill>
                  <a:srgbClr val="0070C0"/>
                </a:solidFill>
              </a:rPr>
              <a:t>.</a:t>
            </a:r>
          </a:p>
        </p:txBody>
      </p:sp>
    </p:spTree>
    <p:extLst>
      <p:ext uri="{BB962C8B-B14F-4D97-AF65-F5344CB8AC3E}">
        <p14:creationId xmlns:p14="http://schemas.microsoft.com/office/powerpoint/2010/main" val="25958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C2AA441-4189-44D3-9311-FAF2A83F2EDE}"/>
              </a:ext>
            </a:extLst>
          </p:cNvPr>
          <p:cNvSpPr>
            <a:spLocks noGrp="1"/>
          </p:cNvSpPr>
          <p:nvPr>
            <p:ph type="title"/>
          </p:nvPr>
        </p:nvSpPr>
        <p:spPr>
          <a:xfrm>
            <a:off x="867564" y="738231"/>
            <a:ext cx="9601196" cy="831130"/>
          </a:xfrm>
        </p:spPr>
        <p:txBody>
          <a:bodyPr>
            <a:normAutofit fontScale="90000"/>
          </a:bodyPr>
          <a:lstStyle/>
          <a:p>
            <a:pPr marL="285750" lvl="0" indent="-285750">
              <a:spcBef>
                <a:spcPct val="20000"/>
              </a:spcBef>
              <a:spcAft>
                <a:spcPts val="600"/>
              </a:spcAft>
            </a:pPr>
            <a:r>
              <a:rPr lang="hr-HR" sz="3600" dirty="0">
                <a:ln>
                  <a:noFill/>
                </a:ln>
                <a:solidFill>
                  <a:srgbClr val="0070C1"/>
                </a:solidFill>
                <a:latin typeface="Calibri-Light"/>
                <a:ea typeface="+mn-ea"/>
                <a:cs typeface="+mn-cs"/>
              </a:rPr>
              <a:t>Forma upozorenja</a:t>
            </a:r>
            <a:br>
              <a:rPr lang="hr-HR" sz="2400" dirty="0">
                <a:ln>
                  <a:noFill/>
                </a:ln>
                <a:solidFill>
                  <a:srgbClr val="0070C1"/>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C11E6245-05F1-4597-A40D-0BE18E00D826}"/>
              </a:ext>
            </a:extLst>
          </p:cNvPr>
          <p:cNvSpPr>
            <a:spLocks noGrp="1"/>
          </p:cNvSpPr>
          <p:nvPr>
            <p:ph idx="1"/>
          </p:nvPr>
        </p:nvSpPr>
        <p:spPr>
          <a:xfrm>
            <a:off x="1295401" y="1795244"/>
            <a:ext cx="9601196" cy="4080624"/>
          </a:xfrm>
        </p:spPr>
        <p:txBody>
          <a:bodyPr>
            <a:normAutofit fontScale="92500" lnSpcReduction="10000"/>
          </a:bodyPr>
          <a:lstStyle/>
          <a:p>
            <a:r>
              <a:rPr lang="hr-HR" dirty="0">
                <a:solidFill>
                  <a:srgbClr val="000000"/>
                </a:solidFill>
                <a:latin typeface="ArialMT"/>
              </a:rPr>
              <a:t>• </a:t>
            </a:r>
            <a:r>
              <a:rPr lang="hr-HR" dirty="0">
                <a:solidFill>
                  <a:srgbClr val="000000"/>
                </a:solidFill>
                <a:latin typeface="Calibri" panose="020F0502020204030204" pitchFamily="34" charset="0"/>
              </a:rPr>
              <a:t>Čl.119. ZR „….. poslodavac je dužan </a:t>
            </a:r>
            <a:r>
              <a:rPr lang="hr-HR" dirty="0">
                <a:solidFill>
                  <a:srgbClr val="FF0000"/>
                </a:solidFill>
                <a:latin typeface="Calibri" panose="020F0502020204030204" pitchFamily="34" charset="0"/>
              </a:rPr>
              <a:t>prije otkazivanja </a:t>
            </a:r>
            <a:r>
              <a:rPr lang="hr-HR" b="1" dirty="0">
                <a:solidFill>
                  <a:srgbClr val="FF0000"/>
                </a:solidFill>
                <a:latin typeface="Calibri-Bold"/>
              </a:rPr>
              <a:t>pisano </a:t>
            </a:r>
            <a:r>
              <a:rPr lang="hr-HR" dirty="0">
                <a:solidFill>
                  <a:srgbClr val="FF0000"/>
                </a:solidFill>
                <a:latin typeface="Calibri" panose="020F0502020204030204" pitchFamily="34" charset="0"/>
              </a:rPr>
              <a:t>upozoriti</a:t>
            </a:r>
          </a:p>
          <a:p>
            <a:r>
              <a:rPr lang="pl-PL" dirty="0">
                <a:solidFill>
                  <a:srgbClr val="000000"/>
                </a:solidFill>
                <a:latin typeface="Calibri" panose="020F0502020204030204" pitchFamily="34" charset="0"/>
              </a:rPr>
              <a:t>radnika na obveze iz radnog odnosa….”</a:t>
            </a:r>
          </a:p>
          <a:p>
            <a:r>
              <a:rPr lang="hr-HR" dirty="0">
                <a:solidFill>
                  <a:srgbClr val="000000"/>
                </a:solidFill>
                <a:latin typeface="ArialMT"/>
              </a:rPr>
              <a:t>• </a:t>
            </a:r>
            <a:r>
              <a:rPr lang="hr-HR" dirty="0">
                <a:solidFill>
                  <a:srgbClr val="000000"/>
                </a:solidFill>
                <a:latin typeface="Calibri" panose="020F0502020204030204" pitchFamily="34" charset="0"/>
              </a:rPr>
              <a:t>Jesu li valjana upozorenja koja je poslodavac dao u usmenoj formi?</a:t>
            </a:r>
          </a:p>
          <a:p>
            <a:r>
              <a:rPr lang="pl-PL" dirty="0">
                <a:solidFill>
                  <a:srgbClr val="000000"/>
                </a:solidFill>
                <a:latin typeface="Calibri" panose="020F0502020204030204" pitchFamily="34" charset="0"/>
              </a:rPr>
              <a:t>„Izostanak pisane forme (upozorenje je dano usmeno) ne mora sam po </a:t>
            </a:r>
            <a:r>
              <a:rPr lang="hr-HR" dirty="0">
                <a:solidFill>
                  <a:srgbClr val="000000"/>
                </a:solidFill>
                <a:latin typeface="Calibri" panose="020F0502020204030204" pitchFamily="34" charset="0"/>
              </a:rPr>
              <a:t>sebi imati za posljedicu ništavost odluke o otkazu. </a:t>
            </a:r>
            <a:r>
              <a:rPr lang="hr-HR" b="1" dirty="0">
                <a:solidFill>
                  <a:srgbClr val="0070C1"/>
                </a:solidFill>
                <a:latin typeface="Calibri-Bold"/>
              </a:rPr>
              <a:t>Taj je propust pravno </a:t>
            </a:r>
            <a:r>
              <a:rPr lang="pl-PL" b="1" dirty="0">
                <a:solidFill>
                  <a:srgbClr val="0070C1"/>
                </a:solidFill>
                <a:latin typeface="Calibri-Bold"/>
              </a:rPr>
              <a:t>relevantan samo ako bi utjecao na zakonitost odluke o otkazu</a:t>
            </a:r>
            <a:r>
              <a:rPr lang="pl-PL" dirty="0">
                <a:solidFill>
                  <a:srgbClr val="000000"/>
                </a:solidFill>
                <a:latin typeface="Calibri" panose="020F0502020204030204" pitchFamily="34" charset="0"/>
              </a:rPr>
              <a:t>, odnosno </a:t>
            </a:r>
            <a:r>
              <a:rPr lang="hr-HR" dirty="0">
                <a:solidFill>
                  <a:srgbClr val="000000"/>
                </a:solidFill>
                <a:latin typeface="Calibri" panose="020F0502020204030204" pitchFamily="34" charset="0"/>
              </a:rPr>
              <a:t>ako postupanje sukladno čl.119. ZR ne bi dovelo do donošenja odluke o otkazu.” Vrhovni sud RH, </a:t>
            </a:r>
            <a:r>
              <a:rPr lang="hr-HR" dirty="0" err="1">
                <a:solidFill>
                  <a:srgbClr val="000000"/>
                </a:solidFill>
                <a:latin typeface="Calibri" panose="020F0502020204030204" pitchFamily="34" charset="0"/>
              </a:rPr>
              <a:t>Rev</a:t>
            </a:r>
            <a:r>
              <a:rPr lang="hr-HR" dirty="0">
                <a:solidFill>
                  <a:srgbClr val="000000"/>
                </a:solidFill>
                <a:latin typeface="Calibri" panose="020F0502020204030204" pitchFamily="34" charset="0"/>
              </a:rPr>
              <a:t> 1125/98 od 18.11. 1998. </a:t>
            </a:r>
          </a:p>
          <a:p>
            <a:r>
              <a:rPr lang="hr-HR" dirty="0">
                <a:solidFill>
                  <a:srgbClr val="000000"/>
                </a:solidFill>
                <a:latin typeface="Calibri" panose="020F0502020204030204" pitchFamily="34" charset="0"/>
              </a:rPr>
              <a:t>Dakle, ako bi se utvrdilo da iz nekog razloga radnik usmeno upozorenje nije shvatio ozbiljno ili nije bilo dovoljno jasno da radnik shvati da čini nedopušteno ponašanje</a:t>
            </a:r>
          </a:p>
        </p:txBody>
      </p:sp>
    </p:spTree>
    <p:extLst>
      <p:ext uri="{BB962C8B-B14F-4D97-AF65-F5344CB8AC3E}">
        <p14:creationId xmlns:p14="http://schemas.microsoft.com/office/powerpoint/2010/main" val="135526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44CD83-A50D-49FD-B893-14FBBF80500C}"/>
              </a:ext>
            </a:extLst>
          </p:cNvPr>
          <p:cNvSpPr>
            <a:spLocks noGrp="1"/>
          </p:cNvSpPr>
          <p:nvPr>
            <p:ph type="title"/>
          </p:nvPr>
        </p:nvSpPr>
        <p:spPr>
          <a:xfrm>
            <a:off x="1219901" y="755630"/>
            <a:ext cx="9601196" cy="662110"/>
          </a:xfrm>
        </p:spPr>
        <p:txBody>
          <a:bodyPr>
            <a:normAutofit/>
          </a:bodyPr>
          <a:lstStyle/>
          <a:p>
            <a:r>
              <a:rPr lang="hr-HR" sz="3200" dirty="0">
                <a:ln>
                  <a:noFill/>
                </a:ln>
                <a:solidFill>
                  <a:srgbClr val="0070C1"/>
                </a:solidFill>
                <a:latin typeface="Calibri-Light"/>
                <a:ea typeface="+mn-ea"/>
                <a:cs typeface="+mn-cs"/>
              </a:rPr>
              <a:t>Nedostaci usmenog upozorenja</a:t>
            </a:r>
            <a:endParaRPr lang="hr-HR" dirty="0"/>
          </a:p>
        </p:txBody>
      </p:sp>
      <p:sp>
        <p:nvSpPr>
          <p:cNvPr id="3" name="Rezervirano mjesto sadržaja 2">
            <a:extLst>
              <a:ext uri="{FF2B5EF4-FFF2-40B4-BE49-F238E27FC236}">
                <a16:creationId xmlns:a16="http://schemas.microsoft.com/office/drawing/2014/main" id="{7493D946-7A1A-4E8C-AE13-1AE73DB491CF}"/>
              </a:ext>
            </a:extLst>
          </p:cNvPr>
          <p:cNvSpPr>
            <a:spLocks noGrp="1"/>
          </p:cNvSpPr>
          <p:nvPr>
            <p:ph idx="1"/>
          </p:nvPr>
        </p:nvSpPr>
        <p:spPr>
          <a:xfrm>
            <a:off x="1295401" y="1711354"/>
            <a:ext cx="9601196" cy="4164514"/>
          </a:xfrm>
        </p:spPr>
        <p:txBody>
          <a:bodyPr>
            <a:normAutofit fontScale="92500" lnSpcReduction="20000"/>
          </a:bodyPr>
          <a:lstStyle/>
          <a:p>
            <a:r>
              <a:rPr lang="hr-HR" dirty="0">
                <a:solidFill>
                  <a:srgbClr val="000000"/>
                </a:solidFill>
                <a:latin typeface="ArialMT"/>
              </a:rPr>
              <a:t>• </a:t>
            </a:r>
            <a:r>
              <a:rPr lang="hr-HR" dirty="0">
                <a:solidFill>
                  <a:srgbClr val="000000"/>
                </a:solidFill>
                <a:latin typeface="Calibri" panose="020F0502020204030204" pitchFamily="34" charset="0"/>
              </a:rPr>
              <a:t>Opasnost da se utvrdi da iz nekog razloga radnik usmeno upozorenje nije shvatio ozbiljno ili nije bilo dovoljno jasno da radnik shvati da čini nedopušteno ponašanje – upozorenje ne bi imalo značaj iz čl.119.ZR.</a:t>
            </a:r>
          </a:p>
          <a:p>
            <a:r>
              <a:rPr lang="hr-HR" dirty="0">
                <a:solidFill>
                  <a:srgbClr val="000000"/>
                </a:solidFill>
                <a:latin typeface="ArialMT"/>
              </a:rPr>
              <a:t>• </a:t>
            </a:r>
            <a:r>
              <a:rPr lang="hr-HR" dirty="0">
                <a:solidFill>
                  <a:srgbClr val="000000"/>
                </a:solidFill>
                <a:latin typeface="Calibri" panose="020F0502020204030204" pitchFamily="34" charset="0"/>
              </a:rPr>
              <a:t>Poteškoće u naknadnom </a:t>
            </a:r>
            <a:r>
              <a:rPr lang="hr-HR" b="1" dirty="0">
                <a:solidFill>
                  <a:srgbClr val="000000"/>
                </a:solidFill>
                <a:latin typeface="Calibri-Bold"/>
              </a:rPr>
              <a:t>dokazivanju postojanja upozorenja </a:t>
            </a:r>
            <a:r>
              <a:rPr lang="hr-HR" dirty="0">
                <a:solidFill>
                  <a:srgbClr val="000000"/>
                </a:solidFill>
                <a:latin typeface="Calibri" panose="020F0502020204030204" pitchFamily="34" charset="0"/>
              </a:rPr>
              <a:t>i njegovog sadržaja. </a:t>
            </a:r>
          </a:p>
          <a:p>
            <a:r>
              <a:rPr lang="hr-HR" dirty="0">
                <a:latin typeface="Calibri" panose="020F0502020204030204" pitchFamily="34" charset="0"/>
              </a:rPr>
              <a:t>Ako bi poslodavac u tom pogledu sastavljao zapisnik – tad se postavlja pitanje zašto onda nije odmah pisano upozorenje koje je tad samo po sebi dokaz.</a:t>
            </a:r>
            <a:endParaRPr lang="hr-HR" dirty="0">
              <a:solidFill>
                <a:srgbClr val="000000"/>
              </a:solidFill>
              <a:latin typeface="Calibri" panose="020F0502020204030204" pitchFamily="34" charset="0"/>
            </a:endParaRPr>
          </a:p>
          <a:p>
            <a:pPr lvl="0">
              <a:buClr>
                <a:srgbClr val="D9B247"/>
              </a:buClr>
            </a:pPr>
            <a:r>
              <a:rPr lang="hr-HR" sz="2200" dirty="0">
                <a:solidFill>
                  <a:srgbClr val="000000"/>
                </a:solidFill>
                <a:latin typeface="Calibri" panose="020F0502020204030204" pitchFamily="34" charset="0"/>
              </a:rPr>
              <a:t>U ‘’prijevodu’’, </a:t>
            </a:r>
            <a:r>
              <a:rPr lang="hr-HR" sz="2200" dirty="0">
                <a:solidFill>
                  <a:srgbClr val="FF0000"/>
                </a:solidFill>
                <a:latin typeface="Calibri" panose="020F0502020204030204" pitchFamily="34" charset="0"/>
              </a:rPr>
              <a:t>NE DAVAJTE USMENA, VEĆ PISANA UPOZORENJA! </a:t>
            </a:r>
          </a:p>
          <a:p>
            <a:r>
              <a:rPr lang="hr-HR" sz="2200" dirty="0">
                <a:solidFill>
                  <a:schemeClr val="tx1"/>
                </a:solidFill>
                <a:latin typeface="Calibri" panose="020F0502020204030204" pitchFamily="34" charset="0"/>
              </a:rPr>
              <a:t>Premda, ako je djelatnik </a:t>
            </a:r>
            <a:r>
              <a:rPr lang="hr-HR" sz="2200" dirty="0">
                <a:solidFill>
                  <a:srgbClr val="0070C0"/>
                </a:solidFill>
                <a:latin typeface="Calibri" panose="020F0502020204030204" pitchFamily="34" charset="0"/>
              </a:rPr>
              <a:t>‘’skupno’’ upozoren </a:t>
            </a:r>
            <a:r>
              <a:rPr lang="hr-HR" sz="2200" dirty="0">
                <a:solidFill>
                  <a:schemeClr val="tx1"/>
                </a:solidFill>
                <a:latin typeface="Calibri" panose="020F0502020204030204" pitchFamily="34" charset="0"/>
              </a:rPr>
              <a:t>sa svim ostalima, određenog načina ponašanja, odnosno zabranom određenog ponašanja ili propusta postupanja, npr. nekim cirkularnim pismom, obavijesti, na UV-u i sl.</a:t>
            </a:r>
            <a:r>
              <a:rPr lang="hr-HR" sz="2200" dirty="0">
                <a:solidFill>
                  <a:srgbClr val="FF0000"/>
                </a:solidFill>
                <a:latin typeface="Calibri" panose="020F0502020204030204" pitchFamily="34" charset="0"/>
              </a:rPr>
              <a:t>  &gt; SMATRA SE DA JE DJELATNIK VALJANO UPOZOREN (</a:t>
            </a:r>
            <a:r>
              <a:rPr lang="fr-FR" sz="2000" dirty="0">
                <a:solidFill>
                  <a:srgbClr val="FF0000"/>
                </a:solidFill>
                <a:latin typeface="Calibri" panose="020F0502020204030204" pitchFamily="34" charset="0"/>
              </a:rPr>
              <a:t>Vrhovni sud RH, Revr-384/07 od 18.7.2007.,</a:t>
            </a:r>
            <a:r>
              <a:rPr lang="hr-HR" sz="2000" dirty="0">
                <a:solidFill>
                  <a:srgbClr val="FF0000"/>
                </a:solidFill>
                <a:latin typeface="Calibri" panose="020F0502020204030204" pitchFamily="34" charset="0"/>
              </a:rPr>
              <a:t> </a:t>
            </a:r>
            <a:r>
              <a:rPr lang="fr-FR" sz="2000" dirty="0">
                <a:solidFill>
                  <a:srgbClr val="FF0000"/>
                </a:solidFill>
                <a:latin typeface="Calibri" panose="020F0502020204030204" pitchFamily="34" charset="0"/>
              </a:rPr>
              <a:t>Vrhovni sud RH, Revr 606/07 od 17.1.2008.</a:t>
            </a:r>
            <a:r>
              <a:rPr lang="hr-HR" sz="2000" dirty="0">
                <a:solidFill>
                  <a:srgbClr val="FF0000"/>
                </a:solidFill>
                <a:latin typeface="Calibri" panose="020F0502020204030204" pitchFamily="34" charset="0"/>
              </a:rPr>
              <a:t>)</a:t>
            </a:r>
            <a:endParaRPr lang="hr-HR" sz="2200" dirty="0">
              <a:solidFill>
                <a:srgbClr val="FF0000"/>
              </a:solidFill>
            </a:endParaRPr>
          </a:p>
          <a:p>
            <a:endParaRPr lang="hr-HR" dirty="0"/>
          </a:p>
        </p:txBody>
      </p:sp>
    </p:spTree>
    <p:extLst>
      <p:ext uri="{BB962C8B-B14F-4D97-AF65-F5344CB8AC3E}">
        <p14:creationId xmlns:p14="http://schemas.microsoft.com/office/powerpoint/2010/main" val="203902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DE91BD-3F0C-44C9-BDB5-641FED485BFD}"/>
              </a:ext>
            </a:extLst>
          </p:cNvPr>
          <p:cNvSpPr>
            <a:spLocks noGrp="1"/>
          </p:cNvSpPr>
          <p:nvPr>
            <p:ph type="title"/>
          </p:nvPr>
        </p:nvSpPr>
        <p:spPr>
          <a:xfrm>
            <a:off x="1295402" y="864066"/>
            <a:ext cx="9601196" cy="813732"/>
          </a:xfrm>
        </p:spPr>
        <p:txBody>
          <a:bodyPr>
            <a:normAutofit fontScale="90000"/>
          </a:bodyPr>
          <a:lstStyle/>
          <a:p>
            <a:pPr marL="285750" lvl="0" indent="-285750">
              <a:spcBef>
                <a:spcPct val="20000"/>
              </a:spcBef>
              <a:spcAft>
                <a:spcPts val="600"/>
              </a:spcAft>
            </a:pPr>
            <a:r>
              <a:rPr lang="hr-HR" sz="3600" dirty="0">
                <a:ln>
                  <a:noFill/>
                </a:ln>
                <a:solidFill>
                  <a:srgbClr val="0070C1"/>
                </a:solidFill>
                <a:latin typeface="Calibri-Light"/>
                <a:ea typeface="+mn-ea"/>
                <a:cs typeface="+mn-cs"/>
              </a:rPr>
              <a:t>Dostava pisanog upozorenja/opomene</a:t>
            </a:r>
            <a:br>
              <a:rPr lang="hr-HR" sz="2400" dirty="0">
                <a:ln>
                  <a:noFill/>
                </a:ln>
                <a:solidFill>
                  <a:srgbClr val="0070C1"/>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D45225A7-F21C-4D84-8CA3-B6300173C387}"/>
              </a:ext>
            </a:extLst>
          </p:cNvPr>
          <p:cNvSpPr>
            <a:spLocks noGrp="1"/>
          </p:cNvSpPr>
          <p:nvPr>
            <p:ph idx="1"/>
          </p:nvPr>
        </p:nvSpPr>
        <p:spPr>
          <a:xfrm>
            <a:off x="1295401" y="1912690"/>
            <a:ext cx="9601196" cy="3963178"/>
          </a:xfrm>
        </p:spPr>
        <p:txBody>
          <a:bodyPr>
            <a:normAutofit fontScale="92500"/>
          </a:bodyPr>
          <a:lstStyle/>
          <a:p>
            <a:r>
              <a:rPr lang="hr-HR" dirty="0">
                <a:solidFill>
                  <a:srgbClr val="000000"/>
                </a:solidFill>
                <a:latin typeface="ArialMT"/>
              </a:rPr>
              <a:t>• </a:t>
            </a:r>
            <a:r>
              <a:rPr lang="hr-HR" dirty="0">
                <a:solidFill>
                  <a:srgbClr val="000000"/>
                </a:solidFill>
                <a:latin typeface="Calibri" panose="020F0502020204030204" pitchFamily="34" charset="0"/>
              </a:rPr>
              <a:t>Dostava upozorenja na obveze iz radnog odnosa </a:t>
            </a:r>
            <a:r>
              <a:rPr lang="hr-HR" b="1" dirty="0">
                <a:solidFill>
                  <a:srgbClr val="FF0000"/>
                </a:solidFill>
                <a:latin typeface="Calibri-Bold"/>
              </a:rPr>
              <a:t>ne treba se dostaviti </a:t>
            </a:r>
            <a:r>
              <a:rPr lang="hr-HR" dirty="0">
                <a:solidFill>
                  <a:srgbClr val="000000"/>
                </a:solidFill>
                <a:latin typeface="Calibri" panose="020F0502020204030204" pitchFamily="34" charset="0"/>
              </a:rPr>
              <a:t>prema </a:t>
            </a:r>
            <a:r>
              <a:rPr lang="pl-PL" dirty="0">
                <a:solidFill>
                  <a:srgbClr val="000000"/>
                </a:solidFill>
                <a:latin typeface="Calibri" panose="020F0502020204030204" pitchFamily="34" charset="0"/>
              </a:rPr>
              <a:t>pravilima o osobnoj dostavi (čl.141. i 142. Zakona o parničnom postupku).</a:t>
            </a:r>
          </a:p>
          <a:p>
            <a:r>
              <a:rPr lang="pl-PL" dirty="0">
                <a:solidFill>
                  <a:srgbClr val="000000"/>
                </a:solidFill>
                <a:latin typeface="ArialMT"/>
              </a:rPr>
              <a:t>• </a:t>
            </a:r>
            <a:r>
              <a:rPr lang="pl-PL" dirty="0">
                <a:solidFill>
                  <a:srgbClr val="000000"/>
                </a:solidFill>
                <a:latin typeface="Calibri" panose="020F0502020204030204" pitchFamily="34" charset="0"/>
              </a:rPr>
              <a:t>To stoga što radnik nema pravo na sudsku zaštitu protiv upozorenja (prema </a:t>
            </a:r>
            <a:r>
              <a:rPr lang="hr-HR" dirty="0">
                <a:solidFill>
                  <a:srgbClr val="000000"/>
                </a:solidFill>
                <a:latin typeface="Calibri" panose="020F0502020204030204" pitchFamily="34" charset="0"/>
              </a:rPr>
              <a:t>pravilima o osobnoj dostavi dostavljaju se samo pismena protiv kojih se mogu ulagati pravni lijekovi).</a:t>
            </a:r>
          </a:p>
          <a:p>
            <a:r>
              <a:rPr lang="hr-HR" dirty="0">
                <a:solidFill>
                  <a:srgbClr val="000000"/>
                </a:solidFill>
                <a:latin typeface="ArialMT"/>
              </a:rPr>
              <a:t>• </a:t>
            </a:r>
            <a:r>
              <a:rPr lang="hr-HR" dirty="0">
                <a:solidFill>
                  <a:srgbClr val="000000"/>
                </a:solidFill>
                <a:latin typeface="Calibri" panose="020F0502020204030204" pitchFamily="34" charset="0"/>
              </a:rPr>
              <a:t>Čl.132.st.3. ZR; dostavu potvrda, isprava, akata i </a:t>
            </a:r>
            <a:r>
              <a:rPr lang="hr-HR" b="1" dirty="0">
                <a:solidFill>
                  <a:srgbClr val="0070C1"/>
                </a:solidFill>
                <a:latin typeface="Calibri-Bold"/>
              </a:rPr>
              <a:t>drugih pismena koje poslodavac upućuje radniku</a:t>
            </a:r>
            <a:r>
              <a:rPr lang="hr-HR" dirty="0">
                <a:solidFill>
                  <a:srgbClr val="0070C1"/>
                </a:solidFill>
                <a:latin typeface="Calibri" panose="020F0502020204030204" pitchFamily="34" charset="0"/>
              </a:rPr>
              <a:t>, </a:t>
            </a:r>
            <a:r>
              <a:rPr lang="hr-HR" dirty="0">
                <a:solidFill>
                  <a:srgbClr val="000000"/>
                </a:solidFill>
                <a:latin typeface="Calibri" panose="020F0502020204030204" pitchFamily="34" charset="0"/>
              </a:rPr>
              <a:t>ako nije uređena na način iz st.1. (tog članka, tog Zakona…), poslodavac može izvršiti u </a:t>
            </a:r>
            <a:r>
              <a:rPr lang="pl-PL" dirty="0">
                <a:solidFill>
                  <a:srgbClr val="000000"/>
                </a:solidFill>
                <a:latin typeface="Calibri" panose="020F0502020204030204" pitchFamily="34" charset="0"/>
              </a:rPr>
              <a:t>pisanom obliku, odnosno u elektroničkom obliku pod uvjetom da su dostupni </a:t>
            </a:r>
            <a:r>
              <a:rPr lang="hr-HR" dirty="0">
                <a:solidFill>
                  <a:srgbClr val="000000"/>
                </a:solidFill>
                <a:latin typeface="Calibri" panose="020F0502020204030204" pitchFamily="34" charset="0"/>
              </a:rPr>
              <a:t>radniku, da se mogu ispisati i pohraniti te da poslodavac zadrži dokaz da ih je </a:t>
            </a:r>
            <a:r>
              <a:rPr lang="pl-PL" dirty="0">
                <a:solidFill>
                  <a:srgbClr val="000000"/>
                </a:solidFill>
                <a:latin typeface="Calibri" panose="020F0502020204030204" pitchFamily="34" charset="0"/>
              </a:rPr>
              <a:t>radniku dostavio odnosno da ih je radnik primio.</a:t>
            </a:r>
            <a:endParaRPr lang="hr-HR" dirty="0"/>
          </a:p>
        </p:txBody>
      </p:sp>
    </p:spTree>
    <p:extLst>
      <p:ext uri="{BB962C8B-B14F-4D97-AF65-F5344CB8AC3E}">
        <p14:creationId xmlns:p14="http://schemas.microsoft.com/office/powerpoint/2010/main" val="3424992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99E8FE-09DA-41DD-8BCD-395D78CF02B1}"/>
              </a:ext>
            </a:extLst>
          </p:cNvPr>
          <p:cNvSpPr>
            <a:spLocks noGrp="1"/>
          </p:cNvSpPr>
          <p:nvPr>
            <p:ph type="title"/>
          </p:nvPr>
        </p:nvSpPr>
        <p:spPr>
          <a:xfrm>
            <a:off x="1295402" y="998911"/>
            <a:ext cx="9601196" cy="460774"/>
          </a:xfrm>
        </p:spPr>
        <p:txBody>
          <a:bodyPr>
            <a:noAutofit/>
          </a:bodyPr>
          <a:lstStyle/>
          <a:p>
            <a:pPr marL="285750" lvl="0" indent="-285750">
              <a:spcBef>
                <a:spcPct val="20000"/>
              </a:spcBef>
              <a:spcAft>
                <a:spcPts val="600"/>
              </a:spcAft>
            </a:pPr>
            <a:r>
              <a:rPr lang="pl-PL" sz="3200" dirty="0">
                <a:ln>
                  <a:noFill/>
                </a:ln>
                <a:solidFill>
                  <a:srgbClr val="0070C1"/>
                </a:solidFill>
                <a:latin typeface="Calibri-Light"/>
                <a:ea typeface="+mn-ea"/>
                <a:cs typeface="+mn-cs"/>
              </a:rPr>
              <a:t>Može li radnik pobijati upozorenje?</a:t>
            </a:r>
            <a:br>
              <a:rPr lang="pl-PL" sz="3200" dirty="0">
                <a:ln>
                  <a:noFill/>
                </a:ln>
                <a:solidFill>
                  <a:srgbClr val="0070C1"/>
                </a:solidFill>
                <a:latin typeface="Calibri-Light"/>
                <a:ea typeface="+mn-ea"/>
                <a:cs typeface="+mn-cs"/>
              </a:rPr>
            </a:br>
            <a:endParaRPr lang="hr-HR" sz="3200" dirty="0"/>
          </a:p>
        </p:txBody>
      </p:sp>
      <p:sp>
        <p:nvSpPr>
          <p:cNvPr id="3" name="Rezervirano mjesto sadržaja 2">
            <a:extLst>
              <a:ext uri="{FF2B5EF4-FFF2-40B4-BE49-F238E27FC236}">
                <a16:creationId xmlns:a16="http://schemas.microsoft.com/office/drawing/2014/main" id="{B42A7F11-186B-4836-8CD9-4C287EFFC08B}"/>
              </a:ext>
            </a:extLst>
          </p:cNvPr>
          <p:cNvSpPr>
            <a:spLocks noGrp="1"/>
          </p:cNvSpPr>
          <p:nvPr>
            <p:ph idx="1"/>
          </p:nvPr>
        </p:nvSpPr>
        <p:spPr>
          <a:xfrm>
            <a:off x="1295401" y="1459684"/>
            <a:ext cx="9601196" cy="4416184"/>
          </a:xfrm>
        </p:spPr>
        <p:txBody>
          <a:bodyPr>
            <a:normAutofit fontScale="92500" lnSpcReduction="10000"/>
          </a:bodyPr>
          <a:lstStyle/>
          <a:p>
            <a:r>
              <a:rPr lang="pl-PL" dirty="0">
                <a:solidFill>
                  <a:srgbClr val="000000"/>
                </a:solidFill>
                <a:latin typeface="ArialMT"/>
              </a:rPr>
              <a:t>• </a:t>
            </a:r>
            <a:r>
              <a:rPr lang="pl-PL" dirty="0">
                <a:solidFill>
                  <a:srgbClr val="000000"/>
                </a:solidFill>
                <a:latin typeface="Calibri" panose="020F0502020204030204" pitchFamily="34" charset="0"/>
              </a:rPr>
              <a:t>„Upozorenje poslodavca radniku na obveze iz radnog odnosa i mogućnost otkaza nije odluka protiv koje bi radnik imao pravo na sudsku zaštitu.”</a:t>
            </a:r>
          </a:p>
          <a:p>
            <a:r>
              <a:rPr lang="hr-HR" dirty="0">
                <a:solidFill>
                  <a:srgbClr val="000000"/>
                </a:solidFill>
                <a:latin typeface="Calibri" panose="020F0502020204030204" pitchFamily="34" charset="0"/>
              </a:rPr>
              <a:t>Pravno shvaćanje zauzeto na sedmoj sjednici Građanskog odjela VSRH r. </a:t>
            </a:r>
            <a:r>
              <a:rPr lang="hr-HR" dirty="0">
                <a:solidFill>
                  <a:srgbClr val="FF0000"/>
                </a:solidFill>
                <a:latin typeface="Calibri" panose="020F0502020204030204" pitchFamily="34" charset="0"/>
              </a:rPr>
              <a:t>Su-IV-600/08 od 15.10. 2007.</a:t>
            </a:r>
          </a:p>
          <a:p>
            <a:r>
              <a:rPr lang="hr-HR" dirty="0">
                <a:solidFill>
                  <a:srgbClr val="000000"/>
                </a:solidFill>
                <a:latin typeface="Calibri" panose="020F0502020204030204" pitchFamily="34" charset="0"/>
              </a:rPr>
              <a:t>Ako radnik podnese tužbu kojim osporava valjanost upozorenja, sud će odbaciti tužbu kao nedopuštenu.</a:t>
            </a:r>
          </a:p>
          <a:p>
            <a:r>
              <a:rPr lang="pl-PL" dirty="0">
                <a:solidFill>
                  <a:srgbClr val="FF0000"/>
                </a:solidFill>
                <a:latin typeface="Calibri" panose="020F0502020204030204" pitchFamily="34" charset="0"/>
              </a:rPr>
              <a:t>Žs u Varaždinu, Gž- 1444/13 od 17. 12. 2013.</a:t>
            </a:r>
          </a:p>
          <a:p>
            <a:r>
              <a:rPr lang="hr-HR" dirty="0">
                <a:solidFill>
                  <a:srgbClr val="000000"/>
                </a:solidFill>
                <a:latin typeface="Calibri" panose="020F0502020204030204" pitchFamily="34" charset="0"/>
              </a:rPr>
              <a:t>- dopuštenost upozorenja ispitivala bi se u eventualnom sudskom postupku povodom otkaza koji bi uslijedio nakon upozorenja</a:t>
            </a:r>
          </a:p>
          <a:p>
            <a:r>
              <a:rPr lang="pl-PL" dirty="0">
                <a:solidFill>
                  <a:srgbClr val="000000"/>
                </a:solidFill>
                <a:latin typeface="Calibri" panose="020F0502020204030204" pitchFamily="34" charset="0"/>
              </a:rPr>
              <a:t>- pitanje je ima li radnik pravo na to da bude osnovano upozoren u vrijeme kad mu je upozorenje izrečeno?</a:t>
            </a:r>
            <a:endParaRPr lang="hr-HR" dirty="0"/>
          </a:p>
        </p:txBody>
      </p:sp>
    </p:spTree>
    <p:extLst>
      <p:ext uri="{BB962C8B-B14F-4D97-AF65-F5344CB8AC3E}">
        <p14:creationId xmlns:p14="http://schemas.microsoft.com/office/powerpoint/2010/main" val="352176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48F91E-72C6-4465-842F-548C1E040E35}"/>
              </a:ext>
            </a:extLst>
          </p:cNvPr>
          <p:cNvSpPr>
            <a:spLocks noGrp="1"/>
          </p:cNvSpPr>
          <p:nvPr>
            <p:ph type="title"/>
          </p:nvPr>
        </p:nvSpPr>
        <p:spPr>
          <a:xfrm>
            <a:off x="1295402" y="982133"/>
            <a:ext cx="9601196" cy="561442"/>
          </a:xfrm>
        </p:spPr>
        <p:txBody>
          <a:bodyPr>
            <a:normAutofit fontScale="90000"/>
          </a:bodyPr>
          <a:lstStyle/>
          <a:p>
            <a:pPr marL="285750" lvl="0" indent="-285750">
              <a:spcBef>
                <a:spcPct val="20000"/>
              </a:spcBef>
              <a:spcAft>
                <a:spcPts val="600"/>
              </a:spcAft>
            </a:pPr>
            <a:r>
              <a:rPr lang="pl-PL" sz="3600" dirty="0">
                <a:ln>
                  <a:noFill/>
                </a:ln>
                <a:solidFill>
                  <a:srgbClr val="0070C1"/>
                </a:solidFill>
                <a:latin typeface="Calibri-Light"/>
                <a:ea typeface="+mn-ea"/>
                <a:cs typeface="+mn-cs"/>
              </a:rPr>
              <a:t>Koliko dugo upozorenje obvezuje radnika</a:t>
            </a:r>
            <a:br>
              <a:rPr lang="pl-PL" sz="2800" dirty="0">
                <a:ln>
                  <a:noFill/>
                </a:ln>
                <a:solidFill>
                  <a:srgbClr val="0070C1"/>
                </a:solidFill>
                <a:latin typeface="Calibri-Light"/>
                <a:ea typeface="+mn-ea"/>
                <a:cs typeface="+mn-cs"/>
              </a:rPr>
            </a:br>
            <a:endParaRPr lang="hr-HR" dirty="0"/>
          </a:p>
        </p:txBody>
      </p:sp>
      <p:sp>
        <p:nvSpPr>
          <p:cNvPr id="3" name="Rezervirano mjesto sadržaja 2">
            <a:extLst>
              <a:ext uri="{FF2B5EF4-FFF2-40B4-BE49-F238E27FC236}">
                <a16:creationId xmlns:a16="http://schemas.microsoft.com/office/drawing/2014/main" id="{AD8DCC13-DD6D-4420-9B11-BEC083D6EA83}"/>
              </a:ext>
            </a:extLst>
          </p:cNvPr>
          <p:cNvSpPr>
            <a:spLocks noGrp="1"/>
          </p:cNvSpPr>
          <p:nvPr>
            <p:ph idx="1"/>
          </p:nvPr>
        </p:nvSpPr>
        <p:spPr>
          <a:xfrm>
            <a:off x="1295401" y="1702965"/>
            <a:ext cx="9601196" cy="4172903"/>
          </a:xfrm>
        </p:spPr>
        <p:txBody>
          <a:bodyPr>
            <a:normAutofit fontScale="92500" lnSpcReduction="10000"/>
          </a:bodyPr>
          <a:lstStyle/>
          <a:p>
            <a:r>
              <a:rPr lang="hr-HR" dirty="0">
                <a:solidFill>
                  <a:srgbClr val="000000"/>
                </a:solidFill>
                <a:latin typeface="Calibri" panose="020F0502020204030204" pitchFamily="34" charset="0"/>
              </a:rPr>
              <a:t>- Zakon o radu ne propisuje kroz koliki će vremenski period upozorenje na obveze iz radnog odnosa obvezivati radnika.</a:t>
            </a:r>
          </a:p>
          <a:p>
            <a:r>
              <a:rPr lang="hr-HR" dirty="0">
                <a:solidFill>
                  <a:srgbClr val="000000"/>
                </a:solidFill>
                <a:latin typeface="Calibri" panose="020F0502020204030204" pitchFamily="34" charset="0"/>
              </a:rPr>
              <a:t>- To ne bi trebao biti predug period (npr. 10 godina) u kojem bi radniku čitavo vrijeme prijetila jednom izrečena opomena.</a:t>
            </a:r>
          </a:p>
          <a:p>
            <a:r>
              <a:rPr lang="hr-HR" dirty="0">
                <a:solidFill>
                  <a:srgbClr val="000000"/>
                </a:solidFill>
                <a:latin typeface="Calibri" panose="020F0502020204030204" pitchFamily="34" charset="0"/>
              </a:rPr>
              <a:t>- To ne smije biti niti prekratak period (nekoliko mjeseci) jer bi upozorenje izgubilo svoju svrhu ako bi se radnik nakon kraćeg razdoblja mogao ponovno ponašati kako hoće bez da ga upozorenje obvezuje</a:t>
            </a:r>
          </a:p>
          <a:p>
            <a:r>
              <a:rPr lang="hr-HR" dirty="0">
                <a:solidFill>
                  <a:srgbClr val="000000"/>
                </a:solidFill>
                <a:latin typeface="Calibri" panose="020F0502020204030204" pitchFamily="34" charset="0"/>
              </a:rPr>
              <a:t>Kolektivni ugovor za zaposlenike u osnovno školskim ustanovama, (čl.36.st.2.), propisuje da pisano upozorenje na kršenje obveze zaposlenika iz radnog odnosa čuva se u osobnom </a:t>
            </a:r>
            <a:r>
              <a:rPr lang="hr-HR" b="1" dirty="0">
                <a:solidFill>
                  <a:srgbClr val="000000"/>
                </a:solidFill>
                <a:latin typeface="Calibri-Bold"/>
              </a:rPr>
              <a:t>dosjeu zaposlenika </a:t>
            </a:r>
            <a:r>
              <a:rPr lang="hr-HR" b="1" i="1" dirty="0">
                <a:solidFill>
                  <a:srgbClr val="FF0000"/>
                </a:solidFill>
                <a:latin typeface="Calibri-BoldItalic"/>
              </a:rPr>
              <a:t>tri godine od dana donošenja, nakon čega se briše</a:t>
            </a:r>
            <a:r>
              <a:rPr lang="hr-HR" dirty="0">
                <a:solidFill>
                  <a:srgbClr val="FF0000"/>
                </a:solidFill>
                <a:latin typeface="Calibri" panose="020F0502020204030204" pitchFamily="34" charset="0"/>
              </a:rPr>
              <a:t>.</a:t>
            </a:r>
            <a:endParaRPr lang="hr-HR" dirty="0">
              <a:solidFill>
                <a:srgbClr val="FF0000"/>
              </a:solidFill>
            </a:endParaRPr>
          </a:p>
        </p:txBody>
      </p:sp>
    </p:spTree>
    <p:extLst>
      <p:ext uri="{BB962C8B-B14F-4D97-AF65-F5344CB8AC3E}">
        <p14:creationId xmlns:p14="http://schemas.microsoft.com/office/powerpoint/2010/main" val="3274466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E301EC-3D71-4C88-85AF-C3010B8AAC5B}"/>
              </a:ext>
            </a:extLst>
          </p:cNvPr>
          <p:cNvSpPr>
            <a:spLocks noGrp="1"/>
          </p:cNvSpPr>
          <p:nvPr>
            <p:ph type="title"/>
          </p:nvPr>
        </p:nvSpPr>
        <p:spPr>
          <a:xfrm>
            <a:off x="1295402" y="982132"/>
            <a:ext cx="9601196" cy="553053"/>
          </a:xfrm>
        </p:spPr>
        <p:txBody>
          <a:bodyPr>
            <a:noAutofit/>
          </a:bodyPr>
          <a:lstStyle/>
          <a:p>
            <a:pPr marL="285750" lvl="0" indent="-285750">
              <a:spcBef>
                <a:spcPct val="20000"/>
              </a:spcBef>
              <a:spcAft>
                <a:spcPts val="600"/>
              </a:spcAft>
            </a:pPr>
            <a:r>
              <a:rPr lang="hr-HR" sz="2800" dirty="0">
                <a:ln>
                  <a:noFill/>
                </a:ln>
                <a:solidFill>
                  <a:srgbClr val="0070C1"/>
                </a:solidFill>
                <a:latin typeface="Calibri-Light"/>
                <a:ea typeface="+mn-ea"/>
                <a:cs typeface="+mn-cs"/>
              </a:rPr>
              <a:t>Može li se nakon upozorenja zbog jedne vrste povrede, otkaz dati</a:t>
            </a:r>
            <a:br>
              <a:rPr lang="hr-HR" sz="2800" dirty="0">
                <a:ln>
                  <a:noFill/>
                </a:ln>
                <a:solidFill>
                  <a:srgbClr val="0070C1"/>
                </a:solidFill>
                <a:latin typeface="Calibri-Light"/>
                <a:ea typeface="+mn-ea"/>
                <a:cs typeface="+mn-cs"/>
              </a:rPr>
            </a:br>
            <a:r>
              <a:rPr lang="da-DK" sz="2800" dirty="0">
                <a:ln>
                  <a:noFill/>
                </a:ln>
                <a:solidFill>
                  <a:srgbClr val="0070C1"/>
                </a:solidFill>
                <a:latin typeface="Calibri-Light"/>
                <a:ea typeface="+mn-ea"/>
                <a:cs typeface="+mn-cs"/>
              </a:rPr>
              <a:t>zbog druge vrste povrede obveza iz radnog odnosa?</a:t>
            </a:r>
            <a:br>
              <a:rPr lang="da-DK" sz="2800" dirty="0">
                <a:ln>
                  <a:noFill/>
                </a:ln>
                <a:solidFill>
                  <a:srgbClr val="0070C1"/>
                </a:solidFill>
                <a:latin typeface="Calibri-Light"/>
                <a:ea typeface="+mn-ea"/>
                <a:cs typeface="+mn-cs"/>
              </a:rPr>
            </a:br>
            <a:endParaRPr lang="hr-HR" sz="2800" dirty="0"/>
          </a:p>
        </p:txBody>
      </p:sp>
      <p:sp>
        <p:nvSpPr>
          <p:cNvPr id="3" name="Rezervirano mjesto sadržaja 2">
            <a:extLst>
              <a:ext uri="{FF2B5EF4-FFF2-40B4-BE49-F238E27FC236}">
                <a16:creationId xmlns:a16="http://schemas.microsoft.com/office/drawing/2014/main" id="{C23C39E9-6E08-4C95-9ACF-254DD5F85FBF}"/>
              </a:ext>
            </a:extLst>
          </p:cNvPr>
          <p:cNvSpPr>
            <a:spLocks noGrp="1"/>
          </p:cNvSpPr>
          <p:nvPr>
            <p:ph idx="1"/>
          </p:nvPr>
        </p:nvSpPr>
        <p:spPr>
          <a:xfrm>
            <a:off x="1295401" y="1837189"/>
            <a:ext cx="9601196" cy="4038679"/>
          </a:xfrm>
        </p:spPr>
        <p:txBody>
          <a:bodyPr>
            <a:normAutofit fontScale="92500"/>
          </a:bodyPr>
          <a:lstStyle/>
          <a:p>
            <a:r>
              <a:rPr lang="hr-HR" dirty="0">
                <a:solidFill>
                  <a:srgbClr val="000000"/>
                </a:solidFill>
                <a:latin typeface="Calibri" panose="020F0502020204030204" pitchFamily="34" charset="0"/>
              </a:rPr>
              <a:t>Poslodavac je primjerice dao radniku upozorenje na obveze iz radnog odnosa zato što nije došao na posao.</a:t>
            </a:r>
          </a:p>
          <a:p>
            <a:r>
              <a:rPr lang="hr-HR" dirty="0">
                <a:solidFill>
                  <a:srgbClr val="000000"/>
                </a:solidFill>
                <a:latin typeface="Calibri" panose="020F0502020204030204" pitchFamily="34" charset="0"/>
              </a:rPr>
              <a:t>Nakon toga taj radnik izazove fizički sukob sa klijentom poslodavca.</a:t>
            </a:r>
          </a:p>
          <a:p>
            <a:r>
              <a:rPr lang="hr-HR" dirty="0">
                <a:solidFill>
                  <a:srgbClr val="000000"/>
                </a:solidFill>
                <a:latin typeface="Calibri" panose="020F0502020204030204" pitchFamily="34" charset="0"/>
              </a:rPr>
              <a:t>Poslodavac se u odluci o otkazu može pozvati na upozorenje na obveze iz radnog odnosa jer proizlazi da je </a:t>
            </a:r>
            <a:r>
              <a:rPr lang="hr-HR" b="1" dirty="0">
                <a:solidFill>
                  <a:srgbClr val="000000"/>
                </a:solidFill>
                <a:latin typeface="Calibri-Bold"/>
              </a:rPr>
              <a:t>cjelokupni odnos radnika prema izvršenju obveza iz radnog </a:t>
            </a:r>
            <a:r>
              <a:rPr lang="pl-PL" b="1" dirty="0">
                <a:solidFill>
                  <a:srgbClr val="000000"/>
                </a:solidFill>
                <a:latin typeface="Calibri-Bold"/>
              </a:rPr>
              <a:t>odnosa takav da zaslužuje otkaz ugovora o radu</a:t>
            </a:r>
            <a:r>
              <a:rPr lang="pl-PL" dirty="0">
                <a:solidFill>
                  <a:srgbClr val="000000"/>
                </a:solidFill>
                <a:latin typeface="Calibri" panose="020F0502020204030204" pitchFamily="34" charset="0"/>
              </a:rPr>
              <a:t>.</a:t>
            </a:r>
          </a:p>
          <a:p>
            <a:r>
              <a:rPr lang="hr-HR" dirty="0">
                <a:solidFill>
                  <a:srgbClr val="FF0000"/>
                </a:solidFill>
                <a:latin typeface="Calibri" panose="020F0502020204030204" pitchFamily="34" charset="0"/>
              </a:rPr>
              <a:t>Nije potrebno da radnik počini istovrsnu povredu obveze iz radnog odnosa.</a:t>
            </a:r>
          </a:p>
          <a:p>
            <a:r>
              <a:rPr lang="hr-HR" dirty="0">
                <a:solidFill>
                  <a:srgbClr val="000000"/>
                </a:solidFill>
                <a:latin typeface="Calibri" panose="020F0502020204030204" pitchFamily="34" charset="0"/>
              </a:rPr>
              <a:t>Čl.119.ZR poslodavac je „dužan prije otkazivanja pisano upozoriti radnika na obveze iz </a:t>
            </a:r>
            <a:r>
              <a:rPr lang="pl-PL" dirty="0">
                <a:solidFill>
                  <a:srgbClr val="000000"/>
                </a:solidFill>
                <a:latin typeface="Calibri" panose="020F0502020204030204" pitchFamily="34" charset="0"/>
              </a:rPr>
              <a:t>radnog odnosa i ukazati mu na mogućnost otkaza u slučaju </a:t>
            </a:r>
            <a:r>
              <a:rPr lang="pl-PL" b="1" i="1" dirty="0">
                <a:solidFill>
                  <a:srgbClr val="000000"/>
                </a:solidFill>
                <a:latin typeface="Calibri-BoldItalic"/>
              </a:rPr>
              <a:t>nastavka povrede te </a:t>
            </a:r>
            <a:r>
              <a:rPr lang="hr-HR" b="1" i="1" dirty="0">
                <a:solidFill>
                  <a:srgbClr val="000000"/>
                </a:solidFill>
                <a:latin typeface="Calibri-BoldItalic"/>
              </a:rPr>
              <a:t>obveze</a:t>
            </a:r>
            <a:r>
              <a:rPr lang="hr-HR" dirty="0">
                <a:solidFill>
                  <a:srgbClr val="000000"/>
                </a:solidFill>
                <a:latin typeface="Calibri" panose="020F0502020204030204" pitchFamily="34" charset="0"/>
              </a:rPr>
              <a:t>.”</a:t>
            </a:r>
            <a:endParaRPr lang="hr-HR" dirty="0"/>
          </a:p>
        </p:txBody>
      </p:sp>
    </p:spTree>
    <p:extLst>
      <p:ext uri="{BB962C8B-B14F-4D97-AF65-F5344CB8AC3E}">
        <p14:creationId xmlns:p14="http://schemas.microsoft.com/office/powerpoint/2010/main" val="25968446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ski">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112</TotalTime>
  <Words>4060</Words>
  <Application>Microsoft Office PowerPoint</Application>
  <PresentationFormat>Široki zaslon</PresentationFormat>
  <Paragraphs>176</Paragraphs>
  <Slides>34</Slides>
  <Notes>0</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34</vt:i4>
      </vt:variant>
    </vt:vector>
  </HeadingPairs>
  <TitlesOfParts>
    <vt:vector size="43" baseType="lpstr">
      <vt:lpstr>Arial</vt:lpstr>
      <vt:lpstr>ArialMT</vt:lpstr>
      <vt:lpstr>Calibri</vt:lpstr>
      <vt:lpstr>Calibri-Bold</vt:lpstr>
      <vt:lpstr>Calibri-BoldItalic</vt:lpstr>
      <vt:lpstr>Calibri-Italic</vt:lpstr>
      <vt:lpstr>Calibri-Light</vt:lpstr>
      <vt:lpstr>Garamond</vt:lpstr>
      <vt:lpstr>Organski</vt:lpstr>
      <vt:lpstr>OD UPOZORENJA DO OTKAZA UGOVORA O RADU</vt:lpstr>
      <vt:lpstr>UPOZORENJE NA OBVEZE IZ RADNOG ODNOSA </vt:lpstr>
      <vt:lpstr>Svrha upozorenja </vt:lpstr>
      <vt:lpstr>Forma upozorenja </vt:lpstr>
      <vt:lpstr>Nedostaci usmenog upozorenja</vt:lpstr>
      <vt:lpstr>Dostava pisanog upozorenja/opomene </vt:lpstr>
      <vt:lpstr>Može li radnik pobijati upozorenje? </vt:lpstr>
      <vt:lpstr>Koliko dugo upozorenje obvezuje radnika </vt:lpstr>
      <vt:lpstr>Može li se nakon upozorenja zbog jedne vrste povrede, otkaz dati zbog druge vrste povrede obveza iz radnog odnosa? </vt:lpstr>
      <vt:lpstr>Koliko upozorenja poslodavac treba dati prije otkaza? </vt:lpstr>
      <vt:lpstr>Redoviti otkaz nakon upozorenja </vt:lpstr>
      <vt:lpstr>Otkaz uvjetovan skrivljenim ponašanjem </vt:lpstr>
      <vt:lpstr>Individualiziranje odgovornosti </vt:lpstr>
      <vt:lpstr>Obrazloženje otkaza zbog skrivljenog ponašanja </vt:lpstr>
      <vt:lpstr>Sudska praksa:</vt:lpstr>
      <vt:lpstr>IZVANREDNI OTKAZ UGOVORA O RADU </vt:lpstr>
      <vt:lpstr>IZVANREDNI OTKAZ UGOVORA O RADU II. </vt:lpstr>
      <vt:lpstr>PowerPoint prezentacija</vt:lpstr>
      <vt:lpstr>Obrazloženje izvanrednog otkaza </vt:lpstr>
      <vt:lpstr> Gubitak povjerenja</vt:lpstr>
      <vt:lpstr>OSTVARIVANJE PRAVA IZ RADNOG ODNOSA</vt:lpstr>
      <vt:lpstr>Ostvarivanje prava iz radnog odnosa pred poslodavcem </vt:lpstr>
      <vt:lpstr>Ostvarivanje prava iz radnog odnosa pred poslodavcem II. </vt:lpstr>
      <vt:lpstr>TUŽBENI ZAHTJEV </vt:lpstr>
      <vt:lpstr>STAVLJANJE ODLUKE O OTKAZU IZVAN SNAGE </vt:lpstr>
      <vt:lpstr>Ostvarivanje prava kod otkaza ugovora o radu </vt:lpstr>
      <vt:lpstr>Obveza poslodavca pri odlučivanju o poslovno uvjetovanom otkazu </vt:lpstr>
      <vt:lpstr>Ostvarivanje prava kod osobno uvjetovanog otkaza </vt:lpstr>
      <vt:lpstr>Ostvarivanje prava kod otkaza zbog skrivljenog ponašanja </vt:lpstr>
      <vt:lpstr>Ostvarivanje prava kod otkaza zbog nezadovoljavanja na probnom radu </vt:lpstr>
      <vt:lpstr>Ostvarivanje prava kod izvanrednog otkaza </vt:lpstr>
      <vt:lpstr>Ostvarivanje prava vraćanja na posao </vt:lpstr>
      <vt:lpstr>Ostvarivanje prava vraćanja na posao </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 UPOZORENJA DO OTKAZA UGOVORA O RADU</dc:title>
  <dc:creator>Zoran Činčak</dc:creator>
  <cp:lastModifiedBy>Zoran Činčak</cp:lastModifiedBy>
  <cp:revision>13</cp:revision>
  <dcterms:created xsi:type="dcterms:W3CDTF">2025-11-17T07:20:31Z</dcterms:created>
  <dcterms:modified xsi:type="dcterms:W3CDTF">2026-01-16T09:57:00Z</dcterms:modified>
</cp:coreProperties>
</file>