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arodne-novine.nn.hr/clanci/sluzbeni/2019_07_68_1372.html" TargetMode="External"/><Relationship Id="rId2" Type="http://schemas.openxmlformats.org/officeDocument/2006/relationships/hyperlink" Target="mailto:napredovanja@azoo.h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AC84BE-AEDA-4565-987F-443B76F499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NAPREDOVANJE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6C8A829-4B02-4CD2-8F2D-7C15290D14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UČITELJA, </a:t>
            </a:r>
            <a:r>
              <a:rPr lang="hr-HR"/>
              <a:t>STRUČNIH SURADNIKA i </a:t>
            </a:r>
            <a:r>
              <a:rPr lang="hr-HR" dirty="0"/>
              <a:t>RAVNATELJA</a:t>
            </a:r>
          </a:p>
          <a:p>
            <a:r>
              <a:rPr lang="hr-HR" dirty="0"/>
              <a:t>studenog 2023.</a:t>
            </a:r>
          </a:p>
        </p:txBody>
      </p:sp>
    </p:spTree>
    <p:extLst>
      <p:ext uri="{BB962C8B-B14F-4D97-AF65-F5344CB8AC3E}">
        <p14:creationId xmlns:p14="http://schemas.microsoft.com/office/powerpoint/2010/main" val="2175761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D40F52-6048-459F-9851-FCC70D476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Shematski prikaz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38528E99-FA07-48CB-A4C0-F71AF69E99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1844" y="1702965"/>
            <a:ext cx="6707231" cy="357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84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53AC02-4534-499B-8219-A291A648A4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Hvala na pažnji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FF09702-121B-4396-9A00-4041D123B5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									Ravnatelj mentor Zoran </a:t>
            </a:r>
            <a:r>
              <a:rPr lang="hr-HR" dirty="0" err="1"/>
              <a:t>Činčak,mag.pov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567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43F363-1AD7-4B89-A4B0-E53E4A495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Zakonski okvir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5D68406-5C7C-48CA-AED2-10C0D0FCF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Pravilnik o napredovanju učitelja, nastavnika, stručnih suradnika i ravnatelja u osnovnim i srednjim školama i učeničkim domovima (NN 68/2019)</a:t>
            </a:r>
          </a:p>
          <a:p>
            <a:r>
              <a:rPr lang="hr-HR" dirty="0"/>
              <a:t>Zvanja: mentor, savjetnik, izvrstan savjetnik</a:t>
            </a:r>
          </a:p>
          <a:p>
            <a:r>
              <a:rPr lang="hr-HR" dirty="0"/>
              <a:t>UVJETI, OPĆI, ZA ZVANJE MENTORA: položen stručni ispit, najmanje 5 godina rada u obavljanju nekih od gore navedenih poslova, kontinuirani profesionalni razvoj, najmanje 100 sati u posljednjih 5 godina</a:t>
            </a:r>
          </a:p>
          <a:p>
            <a:r>
              <a:rPr lang="hr-HR" dirty="0"/>
              <a:t>Za napredovanje u sljedeće zvanje mora se provesti u prethodnom najmanje 5 godina I POTREBNO JE JOŠ VIŠE SATI PROFFESINALNOG RAZVOJA, NPR 150 SATI ZA SAVJETNIKA, predavanja na županijskom ili državnom nivou i sl., 40 bodova u 4 kategorije… </a:t>
            </a:r>
          </a:p>
          <a:p>
            <a:r>
              <a:rPr lang="hr-HR" dirty="0"/>
              <a:t>POSEBNI UVJETI: Usvojenost ishoda učenja definiranih Okvirom nacionalnog standarda, koje provjerava Stručno povjerenstvo, najmanje 20 bodova iz minimalno 3 kategorije, među kojima je obvezna kategorija Unaprjeđenje rada škole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1921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ADE8E8-39C9-4414-9275-331E80566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Postupak za napredovanje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61395B-8064-483E-9606-A5F3F7A19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Postupak se pokreće na zahtjev odgojno-obrazovnog radnika</a:t>
            </a:r>
          </a:p>
          <a:p>
            <a:r>
              <a:rPr lang="hr-HR" u="sng" dirty="0"/>
              <a:t>Zahtjev se podnosi Agenciji </a:t>
            </a:r>
            <a:r>
              <a:rPr lang="hr-HR" dirty="0"/>
              <a:t>na propisanom obrascu (ima ga u navedenom Pravilniku i na stranicama Agencije i MZO-a)</a:t>
            </a:r>
          </a:p>
          <a:p>
            <a:r>
              <a:rPr lang="hr-HR" dirty="0"/>
              <a:t>Morate izraditi </a:t>
            </a:r>
            <a:r>
              <a:rPr lang="hr-HR" u="sng" dirty="0"/>
              <a:t>i link za vaš </a:t>
            </a:r>
            <a:r>
              <a:rPr lang="hr-HR" u="sng" dirty="0" err="1"/>
              <a:t>portfolio</a:t>
            </a:r>
            <a:r>
              <a:rPr lang="hr-HR" u="sng" dirty="0"/>
              <a:t> za napredovanje </a:t>
            </a:r>
            <a:r>
              <a:rPr lang="hr-HR" dirty="0"/>
              <a:t>i postaviti ga na ‘’oblaku’’</a:t>
            </a:r>
          </a:p>
          <a:p>
            <a:r>
              <a:rPr lang="hr-HR" dirty="0"/>
              <a:t>Kad se zahtjev pošalje čeka se nekoliko mjeseci da dođete na red i da ustanove jesu li svi papiri uredni</a:t>
            </a:r>
          </a:p>
          <a:p>
            <a:r>
              <a:rPr lang="hr-HR" dirty="0"/>
              <a:t>Kada Agencija ustanovi kako je s papirima sve u redu iste prosljeđuje Povjerenstvu nadležnom za vaše napredovanje (sada se ne čeka puno na kontakt Povjerenstva, 2-4 tjedna, ZAKONSKI ROK IM JE TADA 15 DANA!)</a:t>
            </a:r>
          </a:p>
          <a:p>
            <a:r>
              <a:rPr lang="hr-HR" dirty="0"/>
              <a:t>Kontaktira vas vaš nadležni viši savjetnik i dogovara dolazak u školu, najavljuje što će pregledati, što mu pripremiti, dogovara se sat i vrijeme posjete (učiteljima dolazak na nastavu), o posjeti su dužni obavijestiti i ravnatelja koji je prisutan prilikom dolaska savjetnika na nastavu, daje svoje mišljenje i učestvuje u raspravi, može, a ne mora, se angažirati i stručni suradnik u školi</a:t>
            </a:r>
          </a:p>
        </p:txBody>
      </p:sp>
    </p:spTree>
    <p:extLst>
      <p:ext uri="{BB962C8B-B14F-4D97-AF65-F5344CB8AC3E}">
        <p14:creationId xmlns:p14="http://schemas.microsoft.com/office/powerpoint/2010/main" val="232453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0FC9CE-4E29-4EC5-9458-130E3B6E5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Odluka o napredovanju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B21586F-0BF6-466F-9E11-091E72FB5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Na temelju praćenja vašeg rada, dokumentacije i obavljenog uvida u stručno-pedagoški rad, povjerenstvo (viši savjetnik </a:t>
            </a:r>
            <a:r>
              <a:rPr lang="hr-HR" dirty="0" err="1"/>
              <a:t>n.a</a:t>
            </a:r>
            <a:r>
              <a:rPr lang="hr-HR" dirty="0"/>
              <a:t>.)u roku od 30 dana donosi </a:t>
            </a:r>
            <a:r>
              <a:rPr lang="hr-HR" b="1" u="sng" dirty="0"/>
              <a:t>stručno mišljenje</a:t>
            </a:r>
            <a:r>
              <a:rPr lang="hr-HR" b="1" dirty="0"/>
              <a:t> </a:t>
            </a:r>
            <a:r>
              <a:rPr lang="hr-HR" dirty="0"/>
              <a:t>o napredovanju i o tome vas i školu pismeno obavještava</a:t>
            </a:r>
          </a:p>
          <a:p>
            <a:r>
              <a:rPr lang="hr-HR" dirty="0"/>
              <a:t>U praksi, već toga dana kada vam dođe na nastavu znate jeste li prošli ili ne</a:t>
            </a:r>
          </a:p>
          <a:p>
            <a:r>
              <a:rPr lang="hr-HR" dirty="0"/>
              <a:t>Bez obzira na stručno mišljenje povjerenstva dužni ste se </a:t>
            </a:r>
            <a:r>
              <a:rPr lang="hr-HR" u="sng" dirty="0"/>
              <a:t>u roku od 8 dana očitovati o istom</a:t>
            </a:r>
          </a:p>
          <a:p>
            <a:r>
              <a:rPr lang="hr-HR" u="sng" dirty="0"/>
              <a:t>Nakon 15 dana od  isteka roka za očitovanje Povjerenstvo donosi </a:t>
            </a:r>
            <a:r>
              <a:rPr lang="hr-HR" b="1" u="sng" dirty="0"/>
              <a:t>odluku</a:t>
            </a:r>
            <a:r>
              <a:rPr lang="hr-HR" u="sng" dirty="0"/>
              <a:t> o napredovanju</a:t>
            </a:r>
          </a:p>
          <a:p>
            <a:r>
              <a:rPr lang="hr-HR" dirty="0"/>
              <a:t>Podaci o napredovanju upisuju se u </a:t>
            </a:r>
            <a:r>
              <a:rPr lang="hr-HR" dirty="0" err="1"/>
              <a:t>eMaticu</a:t>
            </a:r>
            <a:r>
              <a:rPr lang="hr-HR" dirty="0"/>
              <a:t>, prava i obveze ostvarujete od dana donošenja odluke</a:t>
            </a:r>
          </a:p>
          <a:p>
            <a:r>
              <a:rPr lang="hr-HR" dirty="0"/>
              <a:t>U ZVANJE SE BIRATE NA ROK OD 5 GODINA!</a:t>
            </a:r>
          </a:p>
        </p:txBody>
      </p:sp>
    </p:spTree>
    <p:extLst>
      <p:ext uri="{BB962C8B-B14F-4D97-AF65-F5344CB8AC3E}">
        <p14:creationId xmlns:p14="http://schemas.microsoft.com/office/powerpoint/2010/main" val="3147316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AC73DE-3A54-49AC-A54A-CC0C6BC2A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ZVANJE I OBNAVLJANJE ZVANJA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A29EE3-3B78-4B83-AA46-AA3791E52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/>
              <a:t>Zvanje dobivate na 5 godina, tko stekne zvanje izvrsnog savjetnika i to zadrži 15 godina, to zvanje ima trajno</a:t>
            </a:r>
          </a:p>
          <a:p>
            <a:r>
              <a:rPr lang="hr-HR" dirty="0"/>
              <a:t>Odgojno-obrazovni radnik koji ima </a:t>
            </a:r>
            <a:r>
              <a:rPr lang="hr-HR" u="sng" dirty="0"/>
              <a:t>više od 30 godina u obrazovanju to zvanje zadržava trajno</a:t>
            </a:r>
          </a:p>
          <a:p>
            <a:r>
              <a:rPr lang="hr-HR" u="sng" dirty="0"/>
              <a:t>Zvanje vam ostaje bez obzira mijenjali škole, radna mjesta i slično, dokle god ste u sustavu obrazovanja</a:t>
            </a:r>
          </a:p>
          <a:p>
            <a:r>
              <a:rPr lang="hr-HR" dirty="0"/>
              <a:t>Zahtjev za obnavljanjem zvanja se podnosi </a:t>
            </a:r>
            <a:r>
              <a:rPr lang="hr-HR" u="sng" dirty="0"/>
              <a:t>najkasnije 120 dana prije isteka </a:t>
            </a:r>
            <a:r>
              <a:rPr lang="hr-HR" dirty="0"/>
              <a:t>zvanja, odnosno od 1. rujna do 1. ožujka za tekući školsku godinu</a:t>
            </a:r>
          </a:p>
          <a:p>
            <a:r>
              <a:rPr lang="hr-HR" dirty="0"/>
              <a:t>OBVEZE VEZANE UZ NAPREDOVANJE: </a:t>
            </a:r>
          </a:p>
          <a:p>
            <a:r>
              <a:rPr lang="hr-HR" dirty="0"/>
              <a:t>Najmanje 3 sata godišnje educirati kolege, studente, dijeliti primjere dobre prakse…sudjelovati na </a:t>
            </a:r>
            <a:r>
              <a:rPr lang="hr-HR" dirty="0" err="1"/>
              <a:t>eSavjetovanjima</a:t>
            </a:r>
            <a:r>
              <a:rPr lang="hr-HR" dirty="0"/>
              <a:t> iz obrazovanja, sudjelovati na najmanje 1 projektu godišnje na školskoj, županijskoj ili državnoj razini, objaviti najmanje jedan javno dostupan digitalni obrazovni sadržaj ili stručni članak, prihvatiti mentorstvo pripravnicima, studentima…</a:t>
            </a:r>
          </a:p>
          <a:p>
            <a:r>
              <a:rPr lang="hr-HR" dirty="0"/>
              <a:t>Sve obveze se povećavaju što je zvanje veće! </a:t>
            </a:r>
          </a:p>
        </p:txBody>
      </p:sp>
    </p:spTree>
    <p:extLst>
      <p:ext uri="{BB962C8B-B14F-4D97-AF65-F5344CB8AC3E}">
        <p14:creationId xmlns:p14="http://schemas.microsoft.com/office/powerpoint/2010/main" val="55499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03C3A1-5CC7-434D-92AC-BC499A531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MOGUĆE GREŠKE I PROBLEMI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0BADA9F-E728-4490-8D59-C7DEA26F7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Slanje zahtjeva prije ispunjavanja uvjeta</a:t>
            </a:r>
          </a:p>
          <a:p>
            <a:r>
              <a:rPr lang="hr-HR" dirty="0"/>
              <a:t>Slanje zahtjeva po isteku roka za obnovu zvanja ili napredovanje &gt; gubi se zvanje</a:t>
            </a:r>
          </a:p>
          <a:p>
            <a:r>
              <a:rPr lang="hr-HR" dirty="0"/>
              <a:t>Slanje neodgovarajućeg obrasca</a:t>
            </a:r>
          </a:p>
          <a:p>
            <a:r>
              <a:rPr lang="hr-HR" dirty="0"/>
              <a:t>Slanje dokumentacije nije obveza škole, ravnatelja, tajnice &gt; isključivo obveza djelatnika!</a:t>
            </a:r>
          </a:p>
          <a:p>
            <a:r>
              <a:rPr lang="hr-HR" dirty="0"/>
              <a:t>Nepoštivanje roka za dopunu dokumentacije &gt; zahtjev se odbija</a:t>
            </a:r>
          </a:p>
          <a:p>
            <a:r>
              <a:rPr lang="hr-HR" dirty="0"/>
              <a:t>Propuštanje roka za izjašnjavanje o stručnom mišljenju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56552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F9B3EA-775D-4BEF-A89B-2127AFC82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Izgled obrazaca</a:t>
            </a:r>
          </a:p>
        </p:txBody>
      </p:sp>
      <p:pic>
        <p:nvPicPr>
          <p:cNvPr id="7" name="Rezervirano mjesto sadržaja 6">
            <a:extLst>
              <a:ext uri="{FF2B5EF4-FFF2-40B4-BE49-F238E27FC236}">
                <a16:creationId xmlns:a16="http://schemas.microsoft.com/office/drawing/2014/main" id="{27CCAD83-01FF-4B37-A075-48B0813C5A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7582" y="1905000"/>
            <a:ext cx="9345368" cy="3604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186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BBE6ED-7831-4C36-B687-CF420D670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3DD0117A-1D9F-4FD6-A1F5-C90F9027C2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1367406"/>
            <a:ext cx="7740164" cy="454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492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EF49E0-485B-4679-A546-46A2577BF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GDJE I KAMO SLATI: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A9E1297-6EAF-4A50-B991-FF3002B08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59684"/>
            <a:ext cx="8915400" cy="44515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</a:pPr>
            <a:r>
              <a:rPr lang="hr-HR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Zahtjev za napredovanje poslati na adresu: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hr-H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Agencija za odgoj i obrazovanje: </a:t>
            </a:r>
            <a:r>
              <a:rPr lang="hr-HR" sz="22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napredovanja@azoo.hr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hr-H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hr-H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hr-HR" sz="2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Predlažem za e-</a:t>
            </a:r>
            <a:r>
              <a:rPr lang="hr-HR" sz="2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portfolio</a:t>
            </a:r>
            <a:r>
              <a:rPr lang="hr-HR" sz="2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koristiti se oblakom za pohranu </a:t>
            </a:r>
            <a:r>
              <a:rPr lang="hr-HR" sz="2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OneDrive</a:t>
            </a:r>
            <a:r>
              <a:rPr lang="hr-HR" sz="2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koji je besplatno dostupan svim odgojno-obrazovnim radnicima s </a:t>
            </a:r>
            <a:r>
              <a:rPr lang="hr-HR" sz="2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AAI@EduHr</a:t>
            </a:r>
            <a:r>
              <a:rPr lang="hr-HR" sz="2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elektroničkim identitetom na platformi Office365. Predlažemo u mapu s imenom i prezimenom staviti dokument </a:t>
            </a:r>
            <a:r>
              <a:rPr lang="hr-HR" sz="22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Procjena uvjeta izvrsnosti</a:t>
            </a:r>
            <a:r>
              <a:rPr lang="hr-HR" sz="2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hr-H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Dokumente je potrebno kategorizirati u dvije mape kojima se dokazuje ostvarenost uvjeta za napredovanje: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hr-HR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Opći uvjeti</a:t>
            </a:r>
            <a:r>
              <a:rPr lang="hr-H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algn="just">
              <a:lnSpc>
                <a:spcPct val="107000"/>
              </a:lnSpc>
            </a:pPr>
            <a:r>
              <a:rPr lang="hr-HR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hr-H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Uvjeti izvrsnosti </a:t>
            </a:r>
            <a:r>
              <a:rPr lang="hr-H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prema kriterijima vrednovanja stručno-pedagoškog rada (članak 8. </a:t>
            </a:r>
            <a:r>
              <a:rPr lang="hr-HR" sz="22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Pravilnika o napredovanju</a:t>
            </a:r>
            <a:r>
              <a:rPr lang="hr-HR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– razvrstani u podmape prema kategorijama aktivnosti za koje se prilaže dokumentacija 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3611884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679</Words>
  <Application>Microsoft Office PowerPoint</Application>
  <PresentationFormat>Široki zaslon</PresentationFormat>
  <Paragraphs>50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Pramen</vt:lpstr>
      <vt:lpstr>NAPREDOVANJE</vt:lpstr>
      <vt:lpstr>Zakonski okvir</vt:lpstr>
      <vt:lpstr>Postupak za napredovanje</vt:lpstr>
      <vt:lpstr>Odluka o napredovanju</vt:lpstr>
      <vt:lpstr>ZVANJE I OBNAVLJANJE ZVANJA</vt:lpstr>
      <vt:lpstr>MOGUĆE GREŠKE I PROBLEMI</vt:lpstr>
      <vt:lpstr>Izgled obrazaca</vt:lpstr>
      <vt:lpstr>PowerPoint prezentacija</vt:lpstr>
      <vt:lpstr>GDJE I KAMO SLATI:</vt:lpstr>
      <vt:lpstr>Shematski prikaz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NAPREDOVANJE</dc:title>
  <dc:creator>ZORAN ČINČAK</dc:creator>
  <cp:lastModifiedBy>ZORAN ČINČAK</cp:lastModifiedBy>
  <cp:revision>9</cp:revision>
  <dcterms:created xsi:type="dcterms:W3CDTF">2023-10-16T09:45:39Z</dcterms:created>
  <dcterms:modified xsi:type="dcterms:W3CDTF">2023-10-18T08:20:08Z</dcterms:modified>
</cp:coreProperties>
</file>