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3"/>
    <p:sldId id="348" r:id="rId4"/>
    <p:sldId id="349" r:id="rId5"/>
    <p:sldId id="350" r:id="rId6"/>
    <p:sldId id="351" r:id="rId7"/>
    <p:sldId id="354" r:id="rId8"/>
    <p:sldId id="262" r:id="rId9"/>
    <p:sldId id="355" r:id="rId10"/>
    <p:sldId id="352" r:id="rId11"/>
    <p:sldId id="356" r:id="rId12"/>
    <p:sldId id="263" r:id="rId13"/>
    <p:sldId id="330" r:id="rId15"/>
    <p:sldId id="267" r:id="rId16"/>
    <p:sldId id="273" r:id="rId17"/>
    <p:sldId id="335" r:id="rId18"/>
    <p:sldId id="300" r:id="rId19"/>
    <p:sldId id="341" r:id="rId20"/>
    <p:sldId id="302" r:id="rId21"/>
    <p:sldId id="336" r:id="rId22"/>
    <p:sldId id="342" r:id="rId23"/>
    <p:sldId id="274" r:id="rId24"/>
    <p:sldId id="301" r:id="rId25"/>
    <p:sldId id="339" r:id="rId26"/>
    <p:sldId id="337" r:id="rId27"/>
    <p:sldId id="320" r:id="rId28"/>
    <p:sldId id="322" r:id="rId29"/>
    <p:sldId id="325" r:id="rId30"/>
    <p:sldId id="323" r:id="rId31"/>
    <p:sldId id="343" r:id="rId32"/>
    <p:sldId id="321" r:id="rId33"/>
    <p:sldId id="344" r:id="rId34"/>
    <p:sldId id="345" r:id="rId35"/>
    <p:sldId id="346" r:id="rId36"/>
    <p:sldId id="260" r:id="rId37"/>
    <p:sldId id="357" r:id="rId38"/>
    <p:sldId id="261"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6951" autoAdjust="0"/>
  </p:normalViewPr>
  <p:slideViewPr>
    <p:cSldViewPr snapToGrid="0">
      <p:cViewPr varScale="1">
        <p:scale>
          <a:sx n="99" d="100"/>
          <a:sy n="99"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68709A-BDBC-4A55-A2B4-429D92868635}" type="datetimeFigureOut">
              <a:rPr lang="hr-HR" smtClean="0"/>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Uredite stilove teksta matrice</a:t>
            </a:r>
            <a:endParaRPr lang="hr-HR"/>
          </a:p>
          <a:p>
            <a:pPr lvl="1"/>
            <a:r>
              <a:rPr lang="hr-HR"/>
              <a:t>Druga razina</a:t>
            </a:r>
            <a:endParaRPr lang="hr-HR"/>
          </a:p>
          <a:p>
            <a:pPr lvl="2"/>
            <a:r>
              <a:rPr lang="hr-HR"/>
              <a:t>Treća razina</a:t>
            </a:r>
            <a:endParaRPr lang="hr-HR"/>
          </a:p>
          <a:p>
            <a:pPr lvl="3"/>
            <a:r>
              <a:rPr lang="hr-HR"/>
              <a:t>Četvrta razina</a:t>
            </a:r>
            <a:endParaRPr lang="hr-HR"/>
          </a:p>
          <a:p>
            <a:pPr lvl="4"/>
            <a:r>
              <a:rPr lang="hr-HR"/>
              <a:t>Peta razina</a:t>
            </a:r>
            <a:endParaRPr lang="hr-H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F7E41D-F74B-4AFB-BF79-B9433F0B2591}" type="slidenum">
              <a:rPr lang="hr-HR" smtClean="0"/>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96F7E41D-F74B-4AFB-BF79-B9433F0B2591}" type="slidenum">
              <a:rPr lang="hr-HR" smtClean="0"/>
            </a:fld>
            <a:endParaRPr lang="hr-H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96F7E41D-F74B-4AFB-BF79-B9433F0B2591}" type="slidenum">
              <a:rPr lang="hr-HR" smtClean="0"/>
            </a:fld>
            <a:endParaRPr lang="hr-H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96F7E41D-F74B-4AFB-BF79-B9433F0B2591}" type="slidenum">
              <a:rPr lang="hr-HR" smtClean="0"/>
            </a:fld>
            <a:endParaRPr lang="hr-H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96F7E41D-F74B-4AFB-BF79-B9433F0B2591}" type="slidenum">
              <a:rPr lang="hr-HR" smtClean="0"/>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17779" y="802298"/>
            <a:ext cx="8637073" cy="2541431"/>
          </a:xfrm>
        </p:spPr>
        <p:txBody>
          <a:bodyPr bIns="0" anchor="b">
            <a:normAutofit/>
          </a:bodyPr>
          <a:lstStyle>
            <a:lvl1pPr algn="l">
              <a:defRPr sz="6600"/>
            </a:lvl1pPr>
          </a:lstStyle>
          <a:p>
            <a:r>
              <a:rPr lang="hr-HR"/>
              <a:t>Kliknite da biste uredili stil naslova matrice</a:t>
            </a:r>
            <a:endParaRPr lang="en-US" dirty="0"/>
          </a:p>
        </p:txBody>
      </p:sp>
      <p:sp>
        <p:nvSpPr>
          <p:cNvPr id="3" name="Subtitle 2"/>
          <p:cNvSpPr>
            <a:spLocks noGrp="1"/>
          </p:cNvSpPr>
          <p:nvPr>
            <p:ph type="subTitle" idx="1" hasCustomPrompt="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DDA51639-B2D6-4652-B8C3-1B4C224A7BAF}" type="datetimeFigureOut">
              <a:rPr lang="en-US" smtClean="0"/>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4FAB73BC-B049-4115-A692-8D63A059BFB8}" type="slidenum">
              <a:rPr lang="en-US" smtClean="0"/>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hasCustomPrompt="1"/>
          </p:nvPr>
        </p:nvSpPr>
        <p:spPr/>
        <p:txBody>
          <a:bodyPr vert="eaVert"/>
          <a:lstStyle/>
          <a:p>
            <a:pPr lvl="0"/>
            <a:r>
              <a:rPr lang="hr-HR"/>
              <a:t>Uredite stilove teksta matrice</a:t>
            </a:r>
            <a:endParaRPr lang="hr-HR"/>
          </a:p>
          <a:p>
            <a:pPr lvl="1"/>
            <a:r>
              <a:rPr lang="hr-HR"/>
              <a:t>Druga razina</a:t>
            </a:r>
            <a:endParaRPr lang="hr-HR"/>
          </a:p>
          <a:p>
            <a:pPr lvl="2"/>
            <a:r>
              <a:rPr lang="hr-HR"/>
              <a:t>Treća razina</a:t>
            </a:r>
            <a:endParaRPr lang="hr-HR"/>
          </a:p>
          <a:p>
            <a:pPr lvl="3"/>
            <a:r>
              <a:rPr lang="hr-HR"/>
              <a:t>Četvrta razina</a:t>
            </a:r>
            <a:endParaRPr lang="hr-HR"/>
          </a:p>
          <a:p>
            <a:pPr lvl="4"/>
            <a:r>
              <a:rPr lang="hr-HR"/>
              <a:t>Peta razina</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439111" y="798973"/>
            <a:ext cx="1615742" cy="4659889"/>
          </a:xfrm>
        </p:spPr>
        <p:txBody>
          <a:bodyPr vert="eaVert"/>
          <a:lstStyle>
            <a:lvl1pPr algn="l">
              <a:defRPr/>
            </a:lvl1pPr>
          </a:lstStyle>
          <a:p>
            <a:r>
              <a:rPr lang="hr-HR"/>
              <a:t>Kliknite da biste uredili stil naslova matrice</a:t>
            </a:r>
            <a:endParaRPr lang="en-US" dirty="0"/>
          </a:p>
        </p:txBody>
      </p:sp>
      <p:sp>
        <p:nvSpPr>
          <p:cNvPr id="3" name="Vertical Text Placeholder 2"/>
          <p:cNvSpPr>
            <a:spLocks noGrp="1"/>
          </p:cNvSpPr>
          <p:nvPr>
            <p:ph type="body" orient="vert" idx="1" hasCustomPrompt="1"/>
          </p:nvPr>
        </p:nvSpPr>
        <p:spPr>
          <a:xfrm>
            <a:off x="1444672" y="798973"/>
            <a:ext cx="7828830" cy="4659889"/>
          </a:xfrm>
        </p:spPr>
        <p:txBody>
          <a:bodyPr vert="eaVert"/>
          <a:lstStyle/>
          <a:p>
            <a:pPr lvl="0"/>
            <a:r>
              <a:rPr lang="hr-HR"/>
              <a:t>Uredite stilove teksta matrice</a:t>
            </a:r>
            <a:endParaRPr lang="hr-HR"/>
          </a:p>
          <a:p>
            <a:pPr lvl="1"/>
            <a:r>
              <a:rPr lang="hr-HR"/>
              <a:t>Druga razina</a:t>
            </a:r>
            <a:endParaRPr lang="hr-HR"/>
          </a:p>
          <a:p>
            <a:pPr lvl="2"/>
            <a:r>
              <a:rPr lang="hr-HR"/>
              <a:t>Treća razina</a:t>
            </a:r>
            <a:endParaRPr lang="hr-HR"/>
          </a:p>
          <a:p>
            <a:pPr lvl="3"/>
            <a:r>
              <a:rPr lang="hr-HR"/>
              <a:t>Četvrta razina</a:t>
            </a:r>
            <a:endParaRPr lang="hr-HR"/>
          </a:p>
          <a:p>
            <a:pPr lvl="4"/>
            <a:r>
              <a:rPr lang="hr-HR"/>
              <a:t>Peta razina</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hr-HR"/>
              <a:t>Kliknite da biste uredili stil naslova matrice</a:t>
            </a:r>
            <a:endParaRPr lang="en-US" dirty="0"/>
          </a:p>
        </p:txBody>
      </p:sp>
      <p:sp>
        <p:nvSpPr>
          <p:cNvPr id="3" name="Content Placeholder 2"/>
          <p:cNvSpPr>
            <a:spLocks noGrp="1"/>
          </p:cNvSpPr>
          <p:nvPr>
            <p:ph idx="1" hasCustomPrompt="1"/>
          </p:nvPr>
        </p:nvSpPr>
        <p:spPr/>
        <p:txBody>
          <a:bodyPr anchor="t"/>
          <a:lstStyle/>
          <a:p>
            <a:pPr lvl="0"/>
            <a:r>
              <a:rPr lang="hr-HR"/>
              <a:t>Uredite stilove teksta matrice</a:t>
            </a:r>
            <a:endParaRPr lang="hr-HR"/>
          </a:p>
          <a:p>
            <a:pPr lvl="1"/>
            <a:r>
              <a:rPr lang="hr-HR"/>
              <a:t>Druga razina</a:t>
            </a:r>
            <a:endParaRPr lang="hr-HR"/>
          </a:p>
          <a:p>
            <a:pPr lvl="2"/>
            <a:r>
              <a:rPr lang="hr-HR"/>
              <a:t>Treća razina</a:t>
            </a:r>
            <a:endParaRPr lang="hr-HR"/>
          </a:p>
          <a:p>
            <a:pPr lvl="3"/>
            <a:r>
              <a:rPr lang="hr-HR"/>
              <a:t>Četvrta razina</a:t>
            </a:r>
            <a:endParaRPr lang="hr-HR"/>
          </a:p>
          <a:p>
            <a:pPr lvl="4"/>
            <a:r>
              <a:rPr lang="hr-HR"/>
              <a:t>Peta razina</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4239" y="1756130"/>
            <a:ext cx="8643154" cy="1887950"/>
          </a:xfrm>
        </p:spPr>
        <p:txBody>
          <a:bodyPr anchor="b">
            <a:normAutofit/>
          </a:bodyPr>
          <a:lstStyle>
            <a:lvl1pPr algn="l">
              <a:defRPr sz="3600"/>
            </a:lvl1pPr>
          </a:lstStyle>
          <a:p>
            <a:r>
              <a:rPr lang="hr-HR"/>
              <a:t>Kliknite da biste uredili stil naslova matrice</a:t>
            </a:r>
            <a:endParaRPr lang="en-US" dirty="0"/>
          </a:p>
        </p:txBody>
      </p:sp>
      <p:sp>
        <p:nvSpPr>
          <p:cNvPr id="3" name="Text Placeholder 2"/>
          <p:cNvSpPr>
            <a:spLocks noGrp="1"/>
          </p:cNvSpPr>
          <p:nvPr>
            <p:ph type="body" idx="1" hasCustomPrompt="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Uredite stilove teksta matrice</a:t>
            </a:r>
            <a:endParaRPr lang="hr-HR"/>
          </a:p>
        </p:txBody>
      </p:sp>
      <p:sp>
        <p:nvSpPr>
          <p:cNvPr id="4" name="Date Placeholder 3"/>
          <p:cNvSpPr>
            <a:spLocks noGrp="1"/>
          </p:cNvSpPr>
          <p:nvPr>
            <p:ph type="dt" sz="half" idx="10"/>
          </p:nvPr>
        </p:nvSpPr>
        <p:spPr/>
        <p:txBody>
          <a:bodyPr/>
          <a:lstStyle/>
          <a:p>
            <a:fld id="{C44961B7-6B89-48AB-966F-622E2788EECC}"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9217" y="804889"/>
            <a:ext cx="9605635" cy="1059305"/>
          </a:xfrm>
        </p:spPr>
        <p:txBody>
          <a:bodyPr/>
          <a:lstStyle/>
          <a:p>
            <a:r>
              <a:rPr lang="hr-HR"/>
              <a:t>Kliknite da biste uredili stil naslova matrice</a:t>
            </a:r>
            <a:endParaRPr lang="en-US" dirty="0"/>
          </a:p>
        </p:txBody>
      </p:sp>
      <p:sp>
        <p:nvSpPr>
          <p:cNvPr id="3" name="Content Placeholder 2"/>
          <p:cNvSpPr>
            <a:spLocks noGrp="1"/>
          </p:cNvSpPr>
          <p:nvPr>
            <p:ph sz="half" idx="1" hasCustomPrompt="1"/>
          </p:nvPr>
        </p:nvSpPr>
        <p:spPr>
          <a:xfrm>
            <a:off x="1447331" y="2010878"/>
            <a:ext cx="4645152" cy="3448595"/>
          </a:xfrm>
        </p:spPr>
        <p:txBody>
          <a:bodyPr/>
          <a:lstStyle/>
          <a:p>
            <a:pPr lvl="0"/>
            <a:r>
              <a:rPr lang="hr-HR"/>
              <a:t>Uredite stilove teksta matrice</a:t>
            </a:r>
            <a:endParaRPr lang="hr-HR"/>
          </a:p>
          <a:p>
            <a:pPr lvl="1"/>
            <a:r>
              <a:rPr lang="hr-HR"/>
              <a:t>Druga razina</a:t>
            </a:r>
            <a:endParaRPr lang="hr-HR"/>
          </a:p>
          <a:p>
            <a:pPr lvl="2"/>
            <a:r>
              <a:rPr lang="hr-HR"/>
              <a:t>Treća razina</a:t>
            </a:r>
            <a:endParaRPr lang="hr-HR"/>
          </a:p>
          <a:p>
            <a:pPr lvl="3"/>
            <a:r>
              <a:rPr lang="hr-HR"/>
              <a:t>Četvrta razina</a:t>
            </a:r>
            <a:endParaRPr lang="hr-HR"/>
          </a:p>
          <a:p>
            <a:pPr lvl="4"/>
            <a:r>
              <a:rPr lang="hr-HR"/>
              <a:t>Peta razina</a:t>
            </a:r>
            <a:endParaRPr lang="en-US" dirty="0"/>
          </a:p>
        </p:txBody>
      </p:sp>
      <p:sp>
        <p:nvSpPr>
          <p:cNvPr id="4" name="Content Placeholder 3"/>
          <p:cNvSpPr>
            <a:spLocks noGrp="1"/>
          </p:cNvSpPr>
          <p:nvPr>
            <p:ph sz="half" idx="2" hasCustomPrompt="1"/>
          </p:nvPr>
        </p:nvSpPr>
        <p:spPr>
          <a:xfrm>
            <a:off x="6413771" y="2017343"/>
            <a:ext cx="4645152" cy="3441520"/>
          </a:xfrm>
        </p:spPr>
        <p:txBody>
          <a:bodyPr/>
          <a:lstStyle/>
          <a:p>
            <a:pPr lvl="0"/>
            <a:r>
              <a:rPr lang="hr-HR"/>
              <a:t>Uredite stilove teksta matrice</a:t>
            </a:r>
            <a:endParaRPr lang="hr-HR"/>
          </a:p>
          <a:p>
            <a:pPr lvl="1"/>
            <a:r>
              <a:rPr lang="hr-HR"/>
              <a:t>Druga razina</a:t>
            </a:r>
            <a:endParaRPr lang="hr-HR"/>
          </a:p>
          <a:p>
            <a:pPr lvl="2"/>
            <a:r>
              <a:rPr lang="hr-HR"/>
              <a:t>Treća razina</a:t>
            </a:r>
            <a:endParaRPr lang="hr-HR"/>
          </a:p>
          <a:p>
            <a:pPr lvl="3"/>
            <a:r>
              <a:rPr lang="hr-HR"/>
              <a:t>Četvrta razina</a:t>
            </a:r>
            <a:endParaRPr lang="hr-HR"/>
          </a:p>
          <a:p>
            <a:pPr lvl="4"/>
            <a:r>
              <a:rPr lang="hr-HR"/>
              <a:t>Peta razina</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191" y="804163"/>
            <a:ext cx="9607661" cy="1056319"/>
          </a:xfrm>
        </p:spPr>
        <p:txBody>
          <a:bodyPr/>
          <a:lstStyle/>
          <a:p>
            <a:r>
              <a:rPr lang="hr-HR"/>
              <a:t>Kliknite da biste uredili stil naslova matrice</a:t>
            </a:r>
            <a:endParaRPr lang="en-US" dirty="0"/>
          </a:p>
        </p:txBody>
      </p:sp>
      <p:sp>
        <p:nvSpPr>
          <p:cNvPr id="3" name="Text Placeholder 2"/>
          <p:cNvSpPr>
            <a:spLocks noGrp="1"/>
          </p:cNvSpPr>
          <p:nvPr>
            <p:ph type="body" idx="1" hasCustomPrompt="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endParaRPr lang="hr-HR"/>
          </a:p>
        </p:txBody>
      </p:sp>
      <p:sp>
        <p:nvSpPr>
          <p:cNvPr id="4" name="Content Placeholder 3"/>
          <p:cNvSpPr>
            <a:spLocks noGrp="1"/>
          </p:cNvSpPr>
          <p:nvPr>
            <p:ph sz="half" idx="2" hasCustomPrompt="1"/>
          </p:nvPr>
        </p:nvSpPr>
        <p:spPr>
          <a:xfrm>
            <a:off x="1447191" y="2824269"/>
            <a:ext cx="4645152" cy="2644457"/>
          </a:xfrm>
        </p:spPr>
        <p:txBody>
          <a:bodyPr/>
          <a:lstStyle/>
          <a:p>
            <a:pPr lvl="0"/>
            <a:r>
              <a:rPr lang="hr-HR"/>
              <a:t>Uredite stilove teksta matrice</a:t>
            </a:r>
            <a:endParaRPr lang="hr-HR"/>
          </a:p>
          <a:p>
            <a:pPr lvl="1"/>
            <a:r>
              <a:rPr lang="hr-HR"/>
              <a:t>Druga razina</a:t>
            </a:r>
            <a:endParaRPr lang="hr-HR"/>
          </a:p>
          <a:p>
            <a:pPr lvl="2"/>
            <a:r>
              <a:rPr lang="hr-HR"/>
              <a:t>Treća razina</a:t>
            </a:r>
            <a:endParaRPr lang="hr-HR"/>
          </a:p>
          <a:p>
            <a:pPr lvl="3"/>
            <a:r>
              <a:rPr lang="hr-HR"/>
              <a:t>Četvrta razina</a:t>
            </a:r>
            <a:endParaRPr lang="hr-HR"/>
          </a:p>
          <a:p>
            <a:pPr lvl="4"/>
            <a:r>
              <a:rPr lang="hr-HR"/>
              <a:t>Peta razina</a:t>
            </a:r>
            <a:endParaRPr lang="en-US" dirty="0"/>
          </a:p>
        </p:txBody>
      </p:sp>
      <p:sp>
        <p:nvSpPr>
          <p:cNvPr id="5" name="Text Placeholder 4"/>
          <p:cNvSpPr>
            <a:spLocks noGrp="1"/>
          </p:cNvSpPr>
          <p:nvPr>
            <p:ph type="body" sz="quarter" idx="3" hasCustomPrompt="1"/>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endParaRPr lang="hr-HR"/>
          </a:p>
        </p:txBody>
      </p:sp>
      <p:sp>
        <p:nvSpPr>
          <p:cNvPr id="6" name="Content Placeholder 5"/>
          <p:cNvSpPr>
            <a:spLocks noGrp="1"/>
          </p:cNvSpPr>
          <p:nvPr>
            <p:ph sz="quarter" idx="4" hasCustomPrompt="1"/>
          </p:nvPr>
        </p:nvSpPr>
        <p:spPr>
          <a:xfrm>
            <a:off x="6412362" y="2821491"/>
            <a:ext cx="4645152" cy="2637371"/>
          </a:xfrm>
        </p:spPr>
        <p:txBody>
          <a:bodyPr/>
          <a:lstStyle/>
          <a:p>
            <a:pPr lvl="0"/>
            <a:r>
              <a:rPr lang="hr-HR"/>
              <a:t>Uredite stilove teksta matrice</a:t>
            </a:r>
            <a:endParaRPr lang="hr-HR"/>
          </a:p>
          <a:p>
            <a:pPr lvl="1"/>
            <a:r>
              <a:rPr lang="hr-HR"/>
              <a:t>Druga razina</a:t>
            </a:r>
            <a:endParaRPr lang="hr-HR"/>
          </a:p>
          <a:p>
            <a:pPr lvl="2"/>
            <a:r>
              <a:rPr lang="hr-HR"/>
              <a:t>Treća razina</a:t>
            </a:r>
            <a:endParaRPr lang="hr-HR"/>
          </a:p>
          <a:p>
            <a:pPr lvl="3"/>
            <a:r>
              <a:rPr lang="hr-HR"/>
              <a:t>Četvrta razina</a:t>
            </a:r>
            <a:endParaRPr lang="hr-HR"/>
          </a:p>
          <a:p>
            <a:pPr lvl="4"/>
            <a:r>
              <a:rPr lang="hr-HR"/>
              <a:t>Peta razina</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4671" y="798973"/>
            <a:ext cx="3273099" cy="2247117"/>
          </a:xfrm>
        </p:spPr>
        <p:txBody>
          <a:bodyPr anchor="b">
            <a:normAutofit/>
          </a:bodyPr>
          <a:lstStyle>
            <a:lvl1pPr algn="l">
              <a:defRPr sz="2400"/>
            </a:lvl1pPr>
          </a:lstStyle>
          <a:p>
            <a:r>
              <a:rPr lang="hr-HR"/>
              <a:t>Kliknite da biste uredili stil naslova matrice</a:t>
            </a:r>
            <a:endParaRPr lang="en-US" dirty="0"/>
          </a:p>
        </p:txBody>
      </p:sp>
      <p:sp>
        <p:nvSpPr>
          <p:cNvPr id="3" name="Content Placeholder 2"/>
          <p:cNvSpPr>
            <a:spLocks noGrp="1"/>
          </p:cNvSpPr>
          <p:nvPr>
            <p:ph idx="1" hasCustomPrompt="1"/>
          </p:nvPr>
        </p:nvSpPr>
        <p:spPr>
          <a:xfrm>
            <a:off x="5043714" y="798974"/>
            <a:ext cx="6012470" cy="4658826"/>
          </a:xfrm>
        </p:spPr>
        <p:txBody>
          <a:bodyPr anchor="ctr"/>
          <a:lstStyle/>
          <a:p>
            <a:pPr lvl="0"/>
            <a:r>
              <a:rPr lang="hr-HR"/>
              <a:t>Uredite stilove teksta matrice</a:t>
            </a:r>
            <a:endParaRPr lang="hr-HR"/>
          </a:p>
          <a:p>
            <a:pPr lvl="1"/>
            <a:r>
              <a:rPr lang="hr-HR"/>
              <a:t>Druga razina</a:t>
            </a:r>
            <a:endParaRPr lang="hr-HR"/>
          </a:p>
          <a:p>
            <a:pPr lvl="2"/>
            <a:r>
              <a:rPr lang="hr-HR"/>
              <a:t>Treća razina</a:t>
            </a:r>
            <a:endParaRPr lang="hr-HR"/>
          </a:p>
          <a:p>
            <a:pPr lvl="3"/>
            <a:r>
              <a:rPr lang="hr-HR"/>
              <a:t>Četvrta razina</a:t>
            </a:r>
            <a:endParaRPr lang="hr-HR"/>
          </a:p>
          <a:p>
            <a:pPr lvl="4"/>
            <a:r>
              <a:rPr lang="hr-HR"/>
              <a:t>Peta razina</a:t>
            </a:r>
            <a:endParaRPr lang="en-US" dirty="0"/>
          </a:p>
        </p:txBody>
      </p:sp>
      <p:sp>
        <p:nvSpPr>
          <p:cNvPr id="4" name="Text Placeholder 3"/>
          <p:cNvSpPr>
            <a:spLocks noGrp="1"/>
          </p:cNvSpPr>
          <p:nvPr>
            <p:ph type="body" sz="half" idx="2" hasCustomPrompt="1"/>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endParaRPr lang="hr-HR"/>
          </a:p>
        </p:txBody>
      </p:sp>
      <p:sp>
        <p:nvSpPr>
          <p:cNvPr id="5" name="Date Placeholder 4"/>
          <p:cNvSpPr>
            <a:spLocks noGrp="1"/>
          </p:cNvSpPr>
          <p:nvPr>
            <p:ph type="dt" sz="half" idx="10"/>
          </p:nvPr>
        </p:nvSpPr>
        <p:spPr/>
        <p:txBody>
          <a:bodyPr/>
          <a:lstStyle/>
          <a:p>
            <a:fld id="{1CF131DD-A141-4471-BCF9-C6073EDD7E20}"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hasCustomPrompt="1"/>
          </p:nvPr>
        </p:nvSpPr>
        <p:spPr>
          <a:xfrm>
            <a:off x="1451206" y="1129513"/>
            <a:ext cx="5532328" cy="1830584"/>
          </a:xfrm>
        </p:spPr>
        <p:txBody>
          <a:bodyPr anchor="b">
            <a:normAutofit/>
          </a:bodyPr>
          <a:lstStyle>
            <a:lvl1pPr>
              <a:defRPr sz="3200"/>
            </a:lvl1pPr>
          </a:lstStyle>
          <a:p>
            <a:r>
              <a:rPr lang="hr-HR"/>
              <a:t>Kliknite da biste uredili stil naslova matrice</a:t>
            </a:r>
            <a:endParaRPr lang="en-US" dirty="0"/>
          </a:p>
        </p:txBody>
      </p:sp>
      <p:sp>
        <p:nvSpPr>
          <p:cNvPr id="3" name="Picture Placehold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hasCustomPrompt="1"/>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endParaRPr lang="hr-H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AB334A90-EB03-42F3-8859-2C2B2724C058}" type="datetimeFigureOut">
              <a:rPr lang="en-US" smtClean="0"/>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t="1538" b="-1538"/>
          <a:stretch>
            <a:fillRect/>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BC48EC7-AF6A-48D3-8284-14BACBEBDD84}" type="datetimeFigureOut">
              <a:rPr lang="en-US" smtClean="0"/>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FAB73BC-B049-4115-A692-8D63A059BFB8}" type="slidenum">
              <a:rPr lang="en-US" smtClean="0"/>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tel:043440251"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www.adiva.hr/zdravlje/mladi/roditelji-paznja-osobine-po-kojima-cete-prepoznati-ima-li-vase-dijete-adhd-696/"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https://osnovne.e-upisi.hr/"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osnovne.e-upisi.h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372533" y="802298"/>
            <a:ext cx="11616267" cy="2541431"/>
          </a:xfrm>
        </p:spPr>
        <p:txBody>
          <a:bodyPr>
            <a:normAutofit fontScale="90000"/>
          </a:bodyPr>
          <a:lstStyle/>
          <a:p>
            <a:r>
              <a:rPr lang="hr-HR" dirty="0">
                <a:latin typeface="Calibri Light" panose="020F0302020204030204" pitchFamily="34" charset="0"/>
                <a:cs typeface="Calibri Light" panose="020F0302020204030204" pitchFamily="34" charset="0"/>
              </a:rPr>
              <a:t>„</a:t>
            </a:r>
            <a:r>
              <a:rPr lang="pl-PL" dirty="0"/>
              <a:t>Prvi školski koraci – </a:t>
            </a:r>
            <a:br>
              <a:rPr lang="pl-PL" dirty="0"/>
            </a:br>
            <a:r>
              <a:rPr lang="pl-PL" dirty="0"/>
              <a:t>je li moje dijete spremno za 1. razred?</a:t>
            </a:r>
            <a:r>
              <a:rPr lang="hr-HR" dirty="0">
                <a:latin typeface="Calibri Light" panose="020F0302020204030204" pitchFamily="34" charset="0"/>
                <a:cs typeface="Calibri Light" panose="020F0302020204030204" pitchFamily="34" charset="0"/>
              </a:rPr>
              <a:t>”</a:t>
            </a:r>
            <a:endParaRPr lang="hr-HR" dirty="0">
              <a:latin typeface="Calibri Light" panose="020F0302020204030204" pitchFamily="34" charset="0"/>
              <a:cs typeface="Calibri Light" panose="020F0302020204030204" pitchFamily="34" charset="0"/>
            </a:endParaRPr>
          </a:p>
        </p:txBody>
      </p:sp>
      <p:sp>
        <p:nvSpPr>
          <p:cNvPr id="3" name="Podnaslov 2"/>
          <p:cNvSpPr>
            <a:spLocks noGrp="1"/>
          </p:cNvSpPr>
          <p:nvPr>
            <p:ph type="subTitle" idx="1"/>
          </p:nvPr>
        </p:nvSpPr>
        <p:spPr>
          <a:xfrm>
            <a:off x="2417779" y="3531204"/>
            <a:ext cx="8893687" cy="1396396"/>
          </a:xfrm>
        </p:spPr>
        <p:txBody>
          <a:bodyPr>
            <a:normAutofit lnSpcReduction="10000"/>
          </a:bodyPr>
          <a:lstStyle/>
          <a:p>
            <a:pPr algn="r"/>
            <a:r>
              <a:rPr lang="hr-HR" b="1" dirty="0"/>
              <a:t>Ivana </a:t>
            </a:r>
            <a:r>
              <a:rPr lang="hr-HR" b="1" dirty="0" err="1"/>
              <a:t>Širac</a:t>
            </a:r>
            <a:r>
              <a:rPr lang="hr-HR" b="1" dirty="0"/>
              <a:t>, prof. </a:t>
            </a:r>
            <a:r>
              <a:rPr lang="hr-HR" b="1" dirty="0" err="1"/>
              <a:t>soc</a:t>
            </a:r>
            <a:r>
              <a:rPr lang="hr-HR" b="1" dirty="0"/>
              <a:t>. pedagog</a:t>
            </a:r>
            <a:endParaRPr lang="hr-HR" b="1" dirty="0"/>
          </a:p>
          <a:p>
            <a:pPr algn="r"/>
            <a:r>
              <a:rPr lang="hr-HR" b="1" dirty="0"/>
              <a:t>Osnovna škola </a:t>
            </a:r>
            <a:r>
              <a:rPr lang="hr-HR" b="1" dirty="0" err="1"/>
              <a:t>dežanovac</a:t>
            </a:r>
            <a:endParaRPr lang="hr-HR" b="1" dirty="0"/>
          </a:p>
          <a:p>
            <a:pPr algn="r"/>
            <a:r>
              <a:rPr lang="hr-HR" b="1" dirty="0"/>
              <a:t>043/ 675-845</a:t>
            </a:r>
            <a:endParaRPr lang="hr-HR"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xfrm>
            <a:off x="220133" y="321734"/>
            <a:ext cx="10834721" cy="1069922"/>
          </a:xfrm>
        </p:spPr>
        <p:txBody>
          <a:bodyPr/>
          <a:lstStyle/>
          <a:p>
            <a:r>
              <a:rPr lang="hr-HR" b="1" dirty="0"/>
              <a:t>O POSTUPKU UTVRĐIVANJA PSIHOFIZIČKOG STANJA DJETETA…</a:t>
            </a:r>
            <a:endParaRPr lang="hr-HR" dirty="0"/>
          </a:p>
        </p:txBody>
      </p:sp>
      <p:sp>
        <p:nvSpPr>
          <p:cNvPr id="3" name="Rezervirano mjesto sadržaja 2"/>
          <p:cNvSpPr>
            <a:spLocks noGrp="1"/>
          </p:cNvSpPr>
          <p:nvPr>
            <p:ph idx="1"/>
          </p:nvPr>
        </p:nvSpPr>
        <p:spPr>
          <a:xfrm>
            <a:off x="220133" y="1913468"/>
            <a:ext cx="10834721" cy="4216400"/>
          </a:xfrm>
        </p:spPr>
        <p:txBody>
          <a:bodyPr>
            <a:normAutofit fontScale="92500" lnSpcReduction="20000"/>
          </a:bodyPr>
          <a:lstStyle/>
          <a:p>
            <a:pPr marL="0" algn="l" rtl="0" eaLnBrk="1" fontAlgn="t" latinLnBrk="0" hangingPunct="1">
              <a:lnSpc>
                <a:spcPct val="107000"/>
              </a:lnSpc>
              <a:spcBef>
                <a:spcPts val="0"/>
              </a:spcBef>
              <a:spcAft>
                <a:spcPts val="0"/>
              </a:spcAft>
            </a:pPr>
            <a:r>
              <a:rPr lang="hr-HR" sz="19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LABORATORIJ </a:t>
            </a:r>
            <a:endParaRPr lang="hr-HR" sz="1900" b="0" i="0" u="none" strike="noStrike" dirty="0">
              <a:effectLst/>
              <a:latin typeface="Arial" panose="020B0604020202020204" pitchFamily="34" charset="0"/>
            </a:endParaRPr>
          </a:p>
          <a:p>
            <a:pPr marL="0" indent="0" algn="l" rtl="0" eaLnBrk="1" fontAlgn="t" latinLnBrk="0" hangingPunct="1">
              <a:lnSpc>
                <a:spcPct val="107000"/>
              </a:lnSpc>
              <a:spcBef>
                <a:spcPts val="0"/>
              </a:spcBef>
              <a:spcAft>
                <a:spcPts val="0"/>
              </a:spcAft>
              <a:buNone/>
            </a:pPr>
            <a:r>
              <a:rPr lang="hr-HR" sz="1900" b="0"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hr-HR" sz="19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Daruvar</a:t>
            </a:r>
            <a:r>
              <a:rPr lang="hr-HR" sz="1900" b="0"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Dom zdravlja Petra Preradovića bb, Daruvar) </a:t>
            </a:r>
            <a:endParaRPr lang="hr-HR" sz="1900" b="0" i="0" u="none" strike="noStrike" dirty="0">
              <a:effectLst/>
              <a:latin typeface="Arial" panose="020B0604020202020204" pitchFamily="34" charset="0"/>
            </a:endParaRPr>
          </a:p>
          <a:p>
            <a:pPr marL="0" indent="0" algn="l" rtl="0" eaLnBrk="1" fontAlgn="t" latinLnBrk="0" hangingPunct="1">
              <a:lnSpc>
                <a:spcPct val="107000"/>
              </a:lnSpc>
              <a:spcBef>
                <a:spcPts val="0"/>
              </a:spcBef>
              <a:spcAft>
                <a:spcPts val="0"/>
              </a:spcAft>
              <a:buNone/>
            </a:pPr>
            <a:r>
              <a:rPr lang="hr-HR" sz="19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Garešnica</a:t>
            </a:r>
            <a:r>
              <a:rPr lang="hr-HR" sz="19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hr-HR" sz="1900" b="0"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Dom zdravlja Garešnica, Ul. Vladimira Nazora 18, Garešnica) </a:t>
            </a:r>
            <a:endParaRPr lang="hr-HR" sz="1900" b="0"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l" rtl="0" eaLnBrk="1" fontAlgn="t" latinLnBrk="0" hangingPunct="1">
              <a:lnSpc>
                <a:spcPct val="107000"/>
              </a:lnSpc>
              <a:spcBef>
                <a:spcPts val="0"/>
              </a:spcBef>
              <a:spcAft>
                <a:spcPts val="0"/>
              </a:spcAft>
              <a:buNone/>
            </a:pPr>
            <a:endParaRPr lang="hr-HR" sz="1900" b="0" i="0" u="none" strike="noStrike" dirty="0">
              <a:effectLst/>
              <a:latin typeface="Arial" panose="020B0604020202020204" pitchFamily="34" charset="0"/>
            </a:endParaRPr>
          </a:p>
          <a:p>
            <a:pPr marL="0" indent="0" algn="l" rtl="0" eaLnBrk="1" fontAlgn="t" latinLnBrk="0" hangingPunct="1">
              <a:lnSpc>
                <a:spcPct val="107000"/>
              </a:lnSpc>
              <a:spcBef>
                <a:spcPts val="0"/>
              </a:spcBef>
              <a:spcAft>
                <a:spcPts val="0"/>
              </a:spcAft>
              <a:buNone/>
            </a:pPr>
            <a:endParaRPr lang="hr-HR" sz="19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hr-HR" sz="19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a:t>
            </a:r>
            <a:r>
              <a:rPr lang="hr-HR" sz="19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Pregled </a:t>
            </a:r>
            <a:r>
              <a:rPr lang="hr-HR" sz="19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ŠKOLSKOG LIJEČNIKA</a:t>
            </a:r>
            <a:r>
              <a:rPr lang="hr-HR" sz="1900" b="0" i="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hr-HR" sz="1900" b="0"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ambulanta Službe za školsku medicinu </a:t>
            </a:r>
            <a:r>
              <a:rPr lang="hr-HR" sz="19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Daruvar</a:t>
            </a:r>
            <a:r>
              <a:rPr lang="hr-HR" sz="1900" b="0"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hr-HR" sz="1900" b="0" i="0" u="none" strike="noStrike" dirty="0">
              <a:effectLst/>
              <a:latin typeface="Arial" panose="020B0604020202020204" pitchFamily="34" charset="0"/>
            </a:endParaRPr>
          </a:p>
          <a:p>
            <a:pPr marL="0" indent="0" algn="l" rtl="0" eaLnBrk="1" fontAlgn="t" latinLnBrk="0" hangingPunct="1">
              <a:lnSpc>
                <a:spcPct val="107000"/>
              </a:lnSpc>
              <a:spcBef>
                <a:spcPts val="0"/>
              </a:spcBef>
              <a:spcAft>
                <a:spcPts val="0"/>
              </a:spcAft>
              <a:buNone/>
            </a:pPr>
            <a:r>
              <a:rPr lang="hr-HR" sz="1900" b="0"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Ulica Petra Svačića 48</a:t>
            </a:r>
            <a:endParaRPr lang="hr-HR" sz="1900" b="0" i="0" u="none" strike="noStrike" dirty="0">
              <a:effectLst/>
              <a:latin typeface="Arial" panose="020B0604020202020204" pitchFamily="34" charset="0"/>
            </a:endParaRPr>
          </a:p>
          <a:p>
            <a:pPr marL="0" indent="0" algn="l" rtl="0" eaLnBrk="1" fontAlgn="t" latinLnBrk="0" hangingPunct="1">
              <a:lnSpc>
                <a:spcPct val="107000"/>
              </a:lnSpc>
              <a:spcBef>
                <a:spcPts val="0"/>
              </a:spcBef>
              <a:spcAft>
                <a:spcPts val="0"/>
              </a:spcAft>
              <a:buNone/>
            </a:pPr>
            <a:r>
              <a:rPr lang="hr-HR" sz="19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školska liječnica: Ljiljana Đermanović, dr.</a:t>
            </a:r>
            <a:endParaRPr lang="hr-HR" sz="1900" b="0" i="0" u="none" strike="noStrike" dirty="0">
              <a:effectLst/>
              <a:latin typeface="Arial" panose="020B0604020202020204" pitchFamily="34" charset="0"/>
            </a:endParaRPr>
          </a:p>
          <a:p>
            <a:pPr marL="0" indent="0" algn="l" rtl="0" eaLnBrk="1" fontAlgn="t" latinLnBrk="0" hangingPunct="1">
              <a:lnSpc>
                <a:spcPct val="107000"/>
              </a:lnSpc>
              <a:spcBef>
                <a:spcPts val="0"/>
              </a:spcBef>
              <a:spcAft>
                <a:spcPts val="0"/>
              </a:spcAft>
              <a:buNone/>
            </a:pPr>
            <a:r>
              <a:rPr lang="hr-HR" sz="1900" b="1" i="0" u="sng" strike="noStrike" kern="12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
              </a:rPr>
              <a:t> 043/440-251</a:t>
            </a:r>
            <a:endParaRPr lang="hr-HR" sz="1900" kern="1200" dirty="0">
              <a:latin typeface="Arial" panose="020B0604020202020204" pitchFamily="34" charset="0"/>
            </a:endParaRPr>
          </a:p>
          <a:p>
            <a:pPr marL="0" indent="0" algn="l" rtl="0" eaLnBrk="1" fontAlgn="t" latinLnBrk="0" hangingPunct="1">
              <a:lnSpc>
                <a:spcPct val="107000"/>
              </a:lnSpc>
              <a:spcBef>
                <a:spcPts val="0"/>
              </a:spcBef>
              <a:spcAft>
                <a:spcPts val="0"/>
              </a:spcAft>
              <a:buNone/>
            </a:pPr>
            <a:endParaRPr lang="hr-HR" sz="19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0" indent="0" algn="l" rtl="0" eaLnBrk="1" fontAlgn="t" latinLnBrk="0" hangingPunct="1">
              <a:lnSpc>
                <a:spcPct val="107000"/>
              </a:lnSpc>
              <a:spcBef>
                <a:spcPts val="0"/>
              </a:spcBef>
              <a:spcAft>
                <a:spcPts val="0"/>
              </a:spcAft>
              <a:buNone/>
            </a:pPr>
            <a:endParaRPr lang="hr-HR" sz="19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0" indent="0" algn="l" rtl="0" eaLnBrk="1" fontAlgn="t" latinLnBrk="0" hangingPunct="1">
              <a:lnSpc>
                <a:spcPct val="107000"/>
              </a:lnSpc>
              <a:spcBef>
                <a:spcPts val="0"/>
              </a:spcBef>
              <a:spcAft>
                <a:spcPts val="0"/>
              </a:spcAft>
              <a:buNone/>
            </a:pPr>
            <a:r>
              <a:rPr lang="hr-HR" sz="19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3. Testiranje u </a:t>
            </a:r>
            <a:r>
              <a:rPr lang="hr-HR" sz="19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OŠ DEŽANOVAC</a:t>
            </a:r>
            <a:endParaRPr lang="hr-HR" sz="1900" b="0" i="0" u="none" strike="noStrike" dirty="0">
              <a:effectLst/>
              <a:latin typeface="Arial" panose="020B0604020202020204" pitchFamily="34" charset="0"/>
            </a:endParaRPr>
          </a:p>
          <a:p>
            <a:pPr marL="0" indent="0" algn="l" rtl="0" eaLnBrk="1" fontAlgn="t" latinLnBrk="0" hangingPunct="1">
              <a:lnSpc>
                <a:spcPct val="107000"/>
              </a:lnSpc>
              <a:spcBef>
                <a:spcPts val="0"/>
              </a:spcBef>
              <a:spcAft>
                <a:spcPts val="0"/>
              </a:spcAft>
              <a:buNone/>
            </a:pPr>
            <a:r>
              <a:rPr lang="hr-HR" sz="1900" b="1"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Dežanovac</a:t>
            </a:r>
            <a:r>
              <a:rPr lang="hr-HR" sz="1900" b="0"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285</a:t>
            </a:r>
            <a:endParaRPr lang="hr-HR" sz="1900" b="0" i="0" u="none" strike="noStrike" dirty="0">
              <a:effectLst/>
              <a:latin typeface="Arial" panose="020B0604020202020204" pitchFamily="34" charset="0"/>
            </a:endParaRPr>
          </a:p>
          <a:p>
            <a:pPr marL="0" indent="0" algn="l" rtl="0" eaLnBrk="1" fontAlgn="t" latinLnBrk="0" hangingPunct="1">
              <a:lnSpc>
                <a:spcPct val="107000"/>
              </a:lnSpc>
              <a:spcBef>
                <a:spcPts val="0"/>
              </a:spcBef>
              <a:spcAft>
                <a:spcPts val="0"/>
              </a:spcAft>
              <a:buNone/>
            </a:pPr>
            <a:r>
              <a:rPr lang="hr-HR" sz="1900" b="0"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ured </a:t>
            </a:r>
            <a:r>
              <a:rPr lang="hr-HR" sz="1900" b="0" i="0" u="none" strike="noStrike" kern="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soc</a:t>
            </a:r>
            <a:r>
              <a:rPr lang="hr-HR" sz="1900" b="0"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pedagoginje</a:t>
            </a:r>
            <a:endParaRPr lang="hr-HR" sz="1900" b="0" i="0" u="none" strike="noStrike" dirty="0">
              <a:effectLst/>
              <a:latin typeface="Arial" panose="020B0604020202020204" pitchFamily="34" charset="0"/>
            </a:endParaRPr>
          </a:p>
          <a:p>
            <a:pPr marL="0" indent="0" algn="l" rtl="0" eaLnBrk="1" fontAlgn="t" latinLnBrk="0" hangingPunct="1">
              <a:lnSpc>
                <a:spcPct val="107000"/>
              </a:lnSpc>
              <a:spcBef>
                <a:spcPts val="0"/>
              </a:spcBef>
              <a:spcAft>
                <a:spcPts val="0"/>
              </a:spcAft>
              <a:buNone/>
            </a:pPr>
            <a:r>
              <a:rPr lang="hr-HR" sz="1900" b="0" i="0" u="none" strike="noStrike" kern="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soc</a:t>
            </a:r>
            <a:r>
              <a:rPr lang="hr-HR" sz="1900" b="0" i="0" u="none" strike="noStrike"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pedagog: Ivana Širac </a:t>
            </a:r>
            <a:endParaRPr lang="hr-HR" sz="1900" b="0" i="0" u="none" strike="noStrike" dirty="0">
              <a:effectLst/>
              <a:latin typeface="Arial" panose="020B0604020202020204" pitchFamily="34" charset="0"/>
            </a:endParaRPr>
          </a:p>
          <a:p>
            <a:pPr marL="0" indent="0" algn="l" rtl="0" eaLnBrk="1" fontAlgn="t" latinLnBrk="0" hangingPunct="1">
              <a:lnSpc>
                <a:spcPct val="107000"/>
              </a:lnSpc>
              <a:spcBef>
                <a:spcPts val="0"/>
              </a:spcBef>
              <a:spcAft>
                <a:spcPts val="0"/>
              </a:spcAft>
              <a:buNone/>
            </a:pPr>
            <a:r>
              <a:rPr lang="hr-HR" sz="1900" b="1" i="0" u="sng" strike="noStrike" kern="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043/ 675-845</a:t>
            </a:r>
            <a:endParaRPr lang="hr-HR" sz="1900" b="0" i="0" u="none" strike="noStrike" dirty="0">
              <a:effectLst/>
              <a:latin typeface="Arial" panose="020B0604020202020204" pitchFamily="34" charset="0"/>
            </a:endParaRPr>
          </a:p>
          <a:p>
            <a:endParaRPr lang="hr-H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4" name="Picture 5" descr="Nova Akropola – Nenasilna komunikacija"/>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l="13906" r="13906"/>
          <a:stretch>
            <a:fillRect/>
          </a:stretch>
        </p:blipFill>
        <p:spPr bwMode="auto">
          <a:xfrm>
            <a:off x="505229" y="300625"/>
            <a:ext cx="11244185" cy="5735051"/>
          </a:xfrm>
          <a:prstGeom prst="rect">
            <a:avLst/>
          </a:prstGeom>
          <a:noFill/>
          <a:ln>
            <a:noFill/>
          </a:ln>
          <a:effectLst>
            <a:outerShdw blurRad="88900" sx="103000" sy="103000" algn="ctr" rotWithShape="0">
              <a:prstClr val="black">
                <a:alpha val="32000"/>
              </a:prstClr>
            </a:outerShdw>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66800" y="642594"/>
            <a:ext cx="10058400" cy="1460526"/>
          </a:xfrm>
        </p:spPr>
        <p:txBody>
          <a:bodyPr>
            <a:normAutofit/>
          </a:bodyPr>
          <a:lstStyle/>
          <a:p>
            <a:br>
              <a:rPr lang="hr-HR" dirty="0"/>
            </a:br>
            <a:r>
              <a:rPr lang="hr-HR" dirty="0"/>
              <a:t>SURADNJA????</a:t>
            </a:r>
            <a:br>
              <a:rPr lang="hr-HR" dirty="0"/>
            </a:br>
            <a:endParaRPr lang="hr-HR" dirty="0"/>
          </a:p>
        </p:txBody>
      </p:sp>
      <p:sp>
        <p:nvSpPr>
          <p:cNvPr id="3" name="Rezervirano mjesto sadržaja 2"/>
          <p:cNvSpPr>
            <a:spLocks noGrp="1"/>
          </p:cNvSpPr>
          <p:nvPr>
            <p:ph idx="1"/>
          </p:nvPr>
        </p:nvSpPr>
        <p:spPr>
          <a:xfrm>
            <a:off x="342900" y="1752600"/>
            <a:ext cx="11487150" cy="4876800"/>
          </a:xfrm>
        </p:spPr>
        <p:txBody>
          <a:bodyPr>
            <a:normAutofit fontScale="92500" lnSpcReduction="10000"/>
          </a:bodyPr>
          <a:lstStyle/>
          <a:p>
            <a:r>
              <a:rPr lang="hr-HR" sz="3000" dirty="0"/>
              <a:t>I zapamtite, prava suradnja ne postoji kada su glasovi povišeni, a ljudi uzbuđeni i ljuti. </a:t>
            </a:r>
            <a:endParaRPr lang="hr-HR" sz="3000" dirty="0"/>
          </a:p>
          <a:p>
            <a:r>
              <a:rPr lang="hr-HR" sz="3000" dirty="0"/>
              <a:t>Ona također ne postoji kada se ljudi povuku, postanu pasivni ili se učestalo vraćaju na prijašnje probleme. </a:t>
            </a:r>
            <a:endParaRPr lang="hr-HR" sz="3000" dirty="0"/>
          </a:p>
          <a:p>
            <a:r>
              <a:rPr lang="hr-HR" sz="3000" dirty="0"/>
              <a:t>Nasuprot tome, suradnja postoji kada je prisutno </a:t>
            </a:r>
            <a:r>
              <a:rPr lang="hr-HR" sz="3000" b="1" dirty="0"/>
              <a:t>poštovanje</a:t>
            </a:r>
            <a:r>
              <a:rPr lang="hr-HR" sz="3000" dirty="0"/>
              <a:t> koje se očituje u slušanju, želji za razumijevanjem, prihvaćanju promjena, drugačijih gledišta i novih aktivnosti…</a:t>
            </a:r>
            <a:endParaRPr lang="hr-HR" sz="3000" dirty="0"/>
          </a:p>
          <a:p>
            <a:r>
              <a:rPr lang="hr-HR" sz="3000" dirty="0"/>
              <a:t>Zapišite  pitanje koja žele postaviti stručnom suradniku, </a:t>
            </a:r>
            <a:r>
              <a:rPr lang="hr-HR" sz="3000" dirty="0" err="1"/>
              <a:t>liječniku,učitelju</a:t>
            </a:r>
            <a:r>
              <a:rPr lang="hr-HR" sz="3000" dirty="0"/>
              <a:t>…</a:t>
            </a:r>
            <a:br>
              <a:rPr lang="hr-HR" dirty="0"/>
            </a:br>
            <a:br>
              <a:rPr lang="hr-HR" dirty="0"/>
            </a:br>
            <a:endParaRPr lang="hr-H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396537" y="804519"/>
            <a:ext cx="9658317" cy="1049235"/>
          </a:xfrm>
        </p:spPr>
        <p:txBody>
          <a:bodyPr>
            <a:normAutofit fontScale="90000"/>
          </a:bodyPr>
          <a:lstStyle/>
          <a:p>
            <a:pPr eaLnBrk="1" hangingPunct="1">
              <a:defRPr/>
            </a:pPr>
            <a:r>
              <a:rPr lang="hr-HR" sz="3800" b="1" dirty="0">
                <a:latin typeface="Calibri Light" panose="020F0302020204030204" pitchFamily="34" charset="0"/>
                <a:cs typeface="Calibri Light" panose="020F0302020204030204" pitchFamily="34" charset="0"/>
              </a:rPr>
              <a:t>Što djeca NE TREBAJU znati prilikom upisa u prvi razred?</a:t>
            </a:r>
            <a:endParaRPr lang="hr-HR" sz="3800" b="1" dirty="0">
              <a:latin typeface="Calibri Light" panose="020F0302020204030204" pitchFamily="34" charset="0"/>
              <a:cs typeface="Calibri Light" panose="020F0302020204030204" pitchFamily="34" charset="0"/>
            </a:endParaRPr>
          </a:p>
        </p:txBody>
      </p:sp>
      <p:sp>
        <p:nvSpPr>
          <p:cNvPr id="15363" name="Rectangle 3"/>
          <p:cNvSpPr>
            <a:spLocks noGrp="1" noChangeArrowheads="1"/>
          </p:cNvSpPr>
          <p:nvPr>
            <p:ph idx="1"/>
          </p:nvPr>
        </p:nvSpPr>
        <p:spPr>
          <a:xfrm>
            <a:off x="315883" y="2244435"/>
            <a:ext cx="8844741" cy="4239491"/>
          </a:xfrm>
        </p:spPr>
        <p:txBody>
          <a:bodyPr/>
          <a:lstStyle/>
          <a:p>
            <a:pPr algn="just" eaLnBrk="1" hangingPunct="1">
              <a:defRPr/>
            </a:pPr>
            <a:r>
              <a:rPr lang="hr-HR" sz="3200" dirty="0">
                <a:latin typeface="Calibri Light" panose="020F0302020204030204" pitchFamily="34" charset="0"/>
                <a:cs typeface="Calibri Light" panose="020F0302020204030204" pitchFamily="34" charset="0"/>
              </a:rPr>
              <a:t>RAČUNATI- prepoznaje simbole brojeva</a:t>
            </a:r>
            <a:endParaRPr lang="hr-HR" sz="2400" dirty="0">
              <a:latin typeface="Calibri Light" panose="020F0302020204030204" pitchFamily="34" charset="0"/>
              <a:cs typeface="Calibri Light" panose="020F0302020204030204" pitchFamily="34" charset="0"/>
            </a:endParaRPr>
          </a:p>
          <a:p>
            <a:pPr algn="just" eaLnBrk="1" hangingPunct="1">
              <a:defRPr/>
            </a:pPr>
            <a:r>
              <a:rPr lang="hr-HR" sz="3200" dirty="0">
                <a:latin typeface="Calibri Light" panose="020F0302020204030204" pitchFamily="34" charset="0"/>
                <a:cs typeface="Calibri Light" panose="020F0302020204030204" pitchFamily="34" charset="0"/>
              </a:rPr>
              <a:t>ČITATI</a:t>
            </a:r>
            <a:r>
              <a:rPr lang="hr-HR" sz="2400" dirty="0">
                <a:latin typeface="Calibri Light" panose="020F0302020204030204" pitchFamily="34" charset="0"/>
                <a:cs typeface="Calibri Light" panose="020F0302020204030204" pitchFamily="34" charset="0"/>
              </a:rPr>
              <a:t>-puno je ako znaju prepoznati slova</a:t>
            </a:r>
            <a:endParaRPr lang="hr-HR" sz="2400" dirty="0">
              <a:latin typeface="Calibri Light" panose="020F0302020204030204" pitchFamily="34" charset="0"/>
              <a:cs typeface="Calibri Light" panose="020F0302020204030204" pitchFamily="34" charset="0"/>
            </a:endParaRPr>
          </a:p>
          <a:p>
            <a:pPr algn="just" eaLnBrk="1" hangingPunct="1">
              <a:buFont typeface="Wingdings" panose="05000000000000000000" pitchFamily="2" charset="2"/>
              <a:buNone/>
              <a:defRPr/>
            </a:pPr>
            <a:r>
              <a:rPr lang="hr-HR" sz="2400" dirty="0">
                <a:latin typeface="Calibri Light" panose="020F0302020204030204" pitchFamily="34" charset="0"/>
                <a:cs typeface="Calibri Light" panose="020F0302020204030204" pitchFamily="34" charset="0"/>
              </a:rPr>
              <a:t>     -važno je da imaju razvijenu vizualnu percepciju simbola(npr. Da u trgovini znaju prepoznati Coca-colu iako ne znaju čitati)</a:t>
            </a:r>
            <a:endParaRPr lang="hr-HR" sz="2400" dirty="0">
              <a:latin typeface="Calibri Light" panose="020F0302020204030204" pitchFamily="34" charset="0"/>
              <a:cs typeface="Calibri Light" panose="020F0302020204030204" pitchFamily="34" charset="0"/>
            </a:endParaRPr>
          </a:p>
          <a:p>
            <a:pPr algn="just" eaLnBrk="1" hangingPunct="1">
              <a:buClr>
                <a:schemeClr val="tx1"/>
              </a:buClr>
              <a:defRPr/>
            </a:pPr>
            <a:r>
              <a:rPr lang="hr-HR" sz="3200" dirty="0">
                <a:latin typeface="Calibri Light" panose="020F0302020204030204" pitchFamily="34" charset="0"/>
                <a:cs typeface="Calibri Light" panose="020F0302020204030204" pitchFamily="34" charset="0"/>
              </a:rPr>
              <a:t>PISATI</a:t>
            </a:r>
            <a:r>
              <a:rPr lang="hr-HR" sz="2400" dirty="0">
                <a:latin typeface="Calibri Light" panose="020F0302020204030204" pitchFamily="34" charset="0"/>
                <a:cs typeface="Calibri Light" panose="020F0302020204030204" pitchFamily="34" charset="0"/>
              </a:rPr>
              <a:t>-dovoljno je da znaju držati olovku i da imaju razvijenu </a:t>
            </a:r>
            <a:r>
              <a:rPr lang="hr-HR" sz="2400" dirty="0" err="1">
                <a:latin typeface="Calibri Light" panose="020F0302020204030204" pitchFamily="34" charset="0"/>
                <a:cs typeface="Calibri Light" panose="020F0302020204030204" pitchFamily="34" charset="0"/>
              </a:rPr>
              <a:t>grafomotoriku</a:t>
            </a:r>
            <a:r>
              <a:rPr lang="hr-HR" sz="2400" dirty="0">
                <a:latin typeface="Calibri Light" panose="020F0302020204030204" pitchFamily="34" charset="0"/>
                <a:cs typeface="Calibri Light" panose="020F0302020204030204" pitchFamily="34" charset="0"/>
              </a:rPr>
              <a:t> (veza oko-ruka)</a:t>
            </a:r>
            <a:endParaRPr lang="hr-HR" sz="2400" dirty="0">
              <a:latin typeface="Calibri Light" panose="020F0302020204030204" pitchFamily="34" charset="0"/>
              <a:cs typeface="Calibri Light" panose="020F0302020204030204" pitchFamily="34" charset="0"/>
            </a:endParaRPr>
          </a:p>
          <a:p>
            <a:pPr eaLnBrk="1" hangingPunct="1">
              <a:buFont typeface="Wingdings" panose="05000000000000000000" pitchFamily="2" charset="2"/>
              <a:buNone/>
              <a:defRPr/>
            </a:pPr>
            <a:endParaRPr lang="hr-HR" sz="2000" dirty="0"/>
          </a:p>
          <a:p>
            <a:pPr eaLnBrk="1" hangingPunct="1">
              <a:buFont typeface="Wingdings" panose="05000000000000000000" pitchFamily="2" charset="2"/>
              <a:buNone/>
              <a:defRPr/>
            </a:pPr>
            <a:endParaRPr lang="hr-HR" dirty="0"/>
          </a:p>
          <a:p>
            <a:pPr eaLnBrk="1" hangingPunct="1">
              <a:buFont typeface="Wingdings" panose="05000000000000000000" pitchFamily="2" charset="2"/>
              <a:buNone/>
              <a:defRPr/>
            </a:pPr>
            <a:endParaRPr lang="hr-HR" dirty="0"/>
          </a:p>
          <a:p>
            <a:pPr eaLnBrk="1" hangingPunct="1">
              <a:buFont typeface="Wingdings" panose="05000000000000000000" pitchFamily="2" charset="2"/>
              <a:buNone/>
              <a:defRPr/>
            </a:pPr>
            <a:endParaRPr lang="hr-HR" dirty="0"/>
          </a:p>
        </p:txBody>
      </p:sp>
      <p:pic>
        <p:nvPicPr>
          <p:cNvPr id="39940" name="Picture 4" descr="1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442537" y="2244435"/>
            <a:ext cx="2433579" cy="345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defRPr/>
            </a:pPr>
            <a:r>
              <a:rPr lang="hr-HR" sz="3800" dirty="0">
                <a:latin typeface="Calibri Light" panose="020F0302020204030204" pitchFamily="34" charset="0"/>
                <a:cs typeface="Calibri Light" panose="020F0302020204030204" pitchFamily="34" charset="0"/>
              </a:rPr>
              <a:t>Što BI TREBALI </a:t>
            </a:r>
            <a:r>
              <a:rPr lang="hr-HR" sz="3800" b="1" dirty="0">
                <a:latin typeface="Calibri Light" panose="020F0302020204030204" pitchFamily="34" charset="0"/>
                <a:cs typeface="Calibri Light" panose="020F0302020204030204" pitchFamily="34" charset="0"/>
              </a:rPr>
              <a:t>znati i moći </a:t>
            </a:r>
            <a:r>
              <a:rPr lang="hr-HR" sz="3800" dirty="0">
                <a:latin typeface="Calibri Light" panose="020F0302020204030204" pitchFamily="34" charset="0"/>
                <a:cs typeface="Calibri Light" panose="020F0302020204030204" pitchFamily="34" charset="0"/>
              </a:rPr>
              <a:t>prilikom upisa u  prvi razred?</a:t>
            </a:r>
            <a:endParaRPr lang="hr-HR" sz="3800" dirty="0">
              <a:latin typeface="Calibri Light" panose="020F0302020204030204" pitchFamily="34" charset="0"/>
              <a:cs typeface="Calibri Light" panose="020F0302020204030204" pitchFamily="34" charset="0"/>
            </a:endParaRPr>
          </a:p>
        </p:txBody>
      </p:sp>
      <p:sp>
        <p:nvSpPr>
          <p:cNvPr id="21507" name="Rectangle 3"/>
          <p:cNvSpPr>
            <a:spLocks noGrp="1" noChangeArrowheads="1"/>
          </p:cNvSpPr>
          <p:nvPr>
            <p:ph idx="1"/>
          </p:nvPr>
        </p:nvSpPr>
        <p:spPr/>
        <p:txBody>
          <a:bodyPr/>
          <a:lstStyle/>
          <a:p>
            <a:pPr marL="0" indent="0">
              <a:buNone/>
              <a:defRPr/>
            </a:pPr>
            <a:endParaRPr lang="hr-HR" sz="2800" dirty="0">
              <a:latin typeface="Comic Sans MS" panose="030F0702030302020204" pitchFamily="66" charset="0"/>
            </a:endParaRPr>
          </a:p>
          <a:p>
            <a:pPr eaLnBrk="1" hangingPunct="1">
              <a:defRPr/>
            </a:pPr>
            <a:endParaRPr lang="hr-HR" sz="2800" dirty="0"/>
          </a:p>
        </p:txBody>
      </p:sp>
      <p:pic>
        <p:nvPicPr>
          <p:cNvPr id="40964" name="Picture 5" descr="Je li vaše dijete spremno za školu? - pitajmam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03613" y="2414589"/>
            <a:ext cx="5472112"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5400" i="1" dirty="0">
                <a:solidFill>
                  <a:srgbClr val="FF00FF"/>
                </a:solidFill>
              </a:rPr>
              <a:t>Opći pojmovi o sebi </a:t>
            </a:r>
            <a:endParaRPr lang="hr-HR" sz="5400" i="1" dirty="0">
              <a:solidFill>
                <a:srgbClr val="FF00FF"/>
              </a:solidFill>
            </a:endParaRPr>
          </a:p>
        </p:txBody>
      </p:sp>
      <p:sp>
        <p:nvSpPr>
          <p:cNvPr id="3" name="Rezervirano mjesto sadržaja 2"/>
          <p:cNvSpPr>
            <a:spLocks noGrp="1"/>
          </p:cNvSpPr>
          <p:nvPr>
            <p:ph idx="1"/>
          </p:nvPr>
        </p:nvSpPr>
        <p:spPr>
          <a:xfrm>
            <a:off x="448887" y="2015732"/>
            <a:ext cx="10605967" cy="3450613"/>
          </a:xfrm>
        </p:spPr>
        <p:txBody>
          <a:bodyPr>
            <a:normAutofit fontScale="92500"/>
          </a:bodyPr>
          <a:lstStyle/>
          <a:p>
            <a:r>
              <a:rPr lang="hr-HR" sz="4400" b="1" dirty="0"/>
              <a:t> </a:t>
            </a:r>
            <a:r>
              <a:rPr lang="hr-HR" sz="4400" dirty="0"/>
              <a:t>zna svoje ime i prezime,</a:t>
            </a:r>
            <a:endParaRPr lang="hr-HR" sz="4400" dirty="0"/>
          </a:p>
          <a:p>
            <a:r>
              <a:rPr lang="hr-HR" sz="4400" dirty="0"/>
              <a:t>mjesto stanovanja ( poželjno je da zna adresu),</a:t>
            </a:r>
            <a:endParaRPr lang="hr-HR" sz="4400" dirty="0"/>
          </a:p>
          <a:p>
            <a:r>
              <a:rPr lang="hr-HR" sz="4400" dirty="0"/>
              <a:t>svoju dob, </a:t>
            </a:r>
            <a:endParaRPr lang="hr-HR" sz="4400" dirty="0"/>
          </a:p>
          <a:p>
            <a:r>
              <a:rPr lang="hr-HR" sz="4400" dirty="0"/>
              <a:t>članove obitelji</a:t>
            </a:r>
            <a:endParaRPr lang="hr-HR" sz="4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marL="342900" indent="-342900">
              <a:spcBef>
                <a:spcPct val="20000"/>
              </a:spcBef>
              <a:defRPr/>
            </a:pPr>
            <a:r>
              <a:rPr lang="hr-HR" sz="5400" i="1" dirty="0">
                <a:solidFill>
                  <a:srgbClr val="FF00FF"/>
                </a:solidFill>
              </a:rPr>
              <a:t>VREMENSKA orijentacija</a:t>
            </a:r>
            <a:br>
              <a:rPr lang="hr-HR" sz="2800" i="1" dirty="0">
                <a:solidFill>
                  <a:srgbClr val="FF00FF"/>
                </a:solidFill>
              </a:rPr>
            </a:br>
            <a:endParaRPr lang="hr-HR" dirty="0"/>
          </a:p>
        </p:txBody>
      </p:sp>
      <p:sp>
        <p:nvSpPr>
          <p:cNvPr id="3" name="Rezervirano mjesto sadržaja 2"/>
          <p:cNvSpPr>
            <a:spLocks noGrp="1"/>
          </p:cNvSpPr>
          <p:nvPr>
            <p:ph idx="1"/>
          </p:nvPr>
        </p:nvSpPr>
        <p:spPr/>
        <p:txBody>
          <a:bodyPr>
            <a:normAutofit/>
          </a:bodyPr>
          <a:lstStyle/>
          <a:p>
            <a:pPr algn="just">
              <a:defRPr/>
            </a:pPr>
            <a:r>
              <a:rPr lang="hr-HR" sz="4800" dirty="0">
                <a:solidFill>
                  <a:srgbClr val="2F2F2F"/>
                </a:solidFill>
                <a:latin typeface="open sans"/>
              </a:rPr>
              <a:t>Razumije vremenske odnose: prije, poslije, jutro, podne, </a:t>
            </a:r>
            <a:r>
              <a:rPr lang="hr-HR" sz="4800" dirty="0" err="1">
                <a:solidFill>
                  <a:srgbClr val="2F2F2F"/>
                </a:solidFill>
                <a:latin typeface="open sans"/>
              </a:rPr>
              <a:t>večer,prijepodne</a:t>
            </a:r>
            <a:r>
              <a:rPr lang="hr-HR" sz="4800" dirty="0">
                <a:solidFill>
                  <a:srgbClr val="2F2F2F"/>
                </a:solidFill>
                <a:latin typeface="open sans"/>
              </a:rPr>
              <a:t>, poslijepodne. </a:t>
            </a:r>
            <a:endParaRPr lang="hr-HR" dirty="0">
              <a:solidFill>
                <a:schemeClr val="accent1">
                  <a:lumMod val="75000"/>
                </a:schemeClr>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sz="7200" i="1" dirty="0">
                <a:solidFill>
                  <a:srgbClr val="FF00FF"/>
                </a:solidFill>
              </a:rPr>
              <a:t>PROSTORNA ORIJENTACIJA</a:t>
            </a:r>
            <a:endParaRPr lang="hr-HR" sz="7200" dirty="0"/>
          </a:p>
        </p:txBody>
      </p:sp>
      <p:sp>
        <p:nvSpPr>
          <p:cNvPr id="3" name="Rezervirano mjesto sadržaja 2"/>
          <p:cNvSpPr>
            <a:spLocks noGrp="1"/>
          </p:cNvSpPr>
          <p:nvPr>
            <p:ph idx="1"/>
          </p:nvPr>
        </p:nvSpPr>
        <p:spPr>
          <a:xfrm>
            <a:off x="448887" y="2015732"/>
            <a:ext cx="10605967" cy="3450613"/>
          </a:xfrm>
        </p:spPr>
        <p:txBody>
          <a:bodyPr>
            <a:normAutofit fontScale="92500" lnSpcReduction="10000"/>
          </a:bodyPr>
          <a:lstStyle/>
          <a:p>
            <a:pPr fontAlgn="base"/>
            <a:r>
              <a:rPr lang="hr-HR" sz="2800" dirty="0">
                <a:solidFill>
                  <a:srgbClr val="2F2F2F"/>
                </a:solidFill>
                <a:latin typeface="open sans"/>
              </a:rPr>
              <a:t>Razumije prostorne odnose: gore, dolje, ispred, iza, na, u, ispod, iznad. </a:t>
            </a:r>
            <a:endParaRPr lang="hr-HR" sz="2800" dirty="0">
              <a:solidFill>
                <a:srgbClr val="2F2F2F"/>
              </a:solidFill>
              <a:latin typeface="open sans"/>
            </a:endParaRPr>
          </a:p>
          <a:p>
            <a:pPr fontAlgn="base"/>
            <a:r>
              <a:rPr lang="hr-HR" sz="2800" dirty="0">
                <a:solidFill>
                  <a:srgbClr val="2F2F2F"/>
                </a:solidFill>
                <a:latin typeface="open sans"/>
              </a:rPr>
              <a:t>Usvojilo je orijentaciju:</a:t>
            </a:r>
            <a:endParaRPr lang="hr-HR" sz="2800" dirty="0">
              <a:solidFill>
                <a:srgbClr val="2F2F2F"/>
              </a:solidFill>
              <a:latin typeface="open sans"/>
            </a:endParaRPr>
          </a:p>
          <a:p>
            <a:pPr fontAlgn="base"/>
            <a:r>
              <a:rPr lang="hr-HR" sz="2800" dirty="0">
                <a:solidFill>
                  <a:srgbClr val="2F2F2F"/>
                </a:solidFill>
                <a:latin typeface="open sans"/>
              </a:rPr>
              <a:t>na </a:t>
            </a:r>
            <a:r>
              <a:rPr lang="hr-HR" sz="2800" b="1" dirty="0">
                <a:solidFill>
                  <a:srgbClr val="2F2F2F"/>
                </a:solidFill>
                <a:latin typeface="open sans"/>
              </a:rPr>
              <a:t>tijelu</a:t>
            </a:r>
            <a:r>
              <a:rPr lang="hr-HR" sz="2800" dirty="0">
                <a:solidFill>
                  <a:srgbClr val="2F2F2F"/>
                </a:solidFill>
                <a:latin typeface="open sans"/>
              </a:rPr>
              <a:t> (desna/lijeva ruka, desna/lijeva noga, desno/lijevo oko)</a:t>
            </a:r>
            <a:endParaRPr lang="hr-HR" sz="2800" dirty="0">
              <a:solidFill>
                <a:srgbClr val="2F2F2F"/>
              </a:solidFill>
              <a:latin typeface="open sans"/>
            </a:endParaRPr>
          </a:p>
          <a:p>
            <a:pPr fontAlgn="base"/>
            <a:r>
              <a:rPr lang="hr-HR" sz="2800" dirty="0">
                <a:solidFill>
                  <a:srgbClr val="2F2F2F"/>
                </a:solidFill>
                <a:latin typeface="open sans"/>
              </a:rPr>
              <a:t>u </a:t>
            </a:r>
            <a:r>
              <a:rPr lang="hr-HR" sz="2800" b="1" dirty="0">
                <a:solidFill>
                  <a:srgbClr val="2F2F2F"/>
                </a:solidFill>
                <a:latin typeface="open sans"/>
              </a:rPr>
              <a:t>prostoru</a:t>
            </a:r>
            <a:r>
              <a:rPr lang="hr-HR" sz="2800" dirty="0">
                <a:solidFill>
                  <a:srgbClr val="2F2F2F"/>
                </a:solidFill>
                <a:latin typeface="open sans"/>
              </a:rPr>
              <a:t> (što je desno od njega, a što lijevo, zna odrediti smjer kretanja)</a:t>
            </a:r>
            <a:endParaRPr lang="hr-HR" sz="2800" dirty="0">
              <a:solidFill>
                <a:srgbClr val="2F2F2F"/>
              </a:solidFill>
              <a:latin typeface="open sans"/>
            </a:endParaRPr>
          </a:p>
          <a:p>
            <a:pPr fontAlgn="base"/>
            <a:r>
              <a:rPr lang="hr-HR" sz="2800" dirty="0">
                <a:solidFill>
                  <a:srgbClr val="2F2F2F"/>
                </a:solidFill>
                <a:latin typeface="open sans"/>
              </a:rPr>
              <a:t>na </a:t>
            </a:r>
            <a:r>
              <a:rPr lang="hr-HR" sz="2800" b="1" dirty="0">
                <a:solidFill>
                  <a:srgbClr val="2F2F2F"/>
                </a:solidFill>
                <a:latin typeface="open sans"/>
              </a:rPr>
              <a:t>papiru</a:t>
            </a:r>
            <a:r>
              <a:rPr lang="hr-HR" sz="2800" dirty="0">
                <a:solidFill>
                  <a:srgbClr val="2F2F2F"/>
                </a:solidFill>
                <a:latin typeface="open sans"/>
              </a:rPr>
              <a:t> (što je na desnoj strani papira, a što je na lijevoj).</a:t>
            </a:r>
            <a:endParaRPr lang="hr-HR" sz="2800" dirty="0">
              <a:solidFill>
                <a:srgbClr val="2F2F2F"/>
              </a:solidFill>
              <a:latin typeface="open sans"/>
            </a:endParaRPr>
          </a:p>
          <a:p>
            <a:endParaRPr lang="hr-H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a:defRPr/>
            </a:pPr>
            <a:r>
              <a:rPr lang="hr-HR" sz="7200" i="1" dirty="0">
                <a:solidFill>
                  <a:srgbClr val="FF00FF"/>
                </a:solidFill>
              </a:rPr>
              <a:t>GRAFOMOTORNI RAZVOJ</a:t>
            </a:r>
            <a:endParaRPr lang="hr-HR" sz="7200" i="1" dirty="0">
              <a:solidFill>
                <a:srgbClr val="FF00FF"/>
              </a:solidFill>
            </a:endParaRPr>
          </a:p>
        </p:txBody>
      </p:sp>
      <p:sp>
        <p:nvSpPr>
          <p:cNvPr id="3" name="Rezervirano mjesto sadržaja 2"/>
          <p:cNvSpPr>
            <a:spLocks noGrp="1"/>
          </p:cNvSpPr>
          <p:nvPr>
            <p:ph idx="1"/>
          </p:nvPr>
        </p:nvSpPr>
        <p:spPr/>
        <p:txBody>
          <a:bodyPr>
            <a:normAutofit lnSpcReduction="10000"/>
          </a:bodyPr>
          <a:lstStyle/>
          <a:p>
            <a:pPr algn="just">
              <a:defRPr/>
            </a:pPr>
            <a:r>
              <a:rPr lang="hr-HR" sz="3600" dirty="0">
                <a:solidFill>
                  <a:schemeClr val="accent1">
                    <a:lumMod val="75000"/>
                  </a:schemeClr>
                </a:solidFill>
                <a:latin typeface="Calibri Light" panose="020F0302020204030204" pitchFamily="34" charset="0"/>
                <a:cs typeface="Calibri Light" panose="020F0302020204030204" pitchFamily="34" charset="0"/>
              </a:rPr>
              <a:t>znati precrtati geometrijske likove: kvadrat, trokut, krug</a:t>
            </a:r>
            <a:endParaRPr lang="hr-HR" sz="3600" dirty="0">
              <a:solidFill>
                <a:schemeClr val="accent1">
                  <a:lumMod val="75000"/>
                </a:schemeClr>
              </a:solidFill>
              <a:latin typeface="Calibri Light" panose="020F0302020204030204" pitchFamily="34" charset="0"/>
              <a:cs typeface="Calibri Light" panose="020F0302020204030204" pitchFamily="34" charset="0"/>
            </a:endParaRPr>
          </a:p>
          <a:p>
            <a:pPr algn="just">
              <a:defRPr/>
            </a:pPr>
            <a:r>
              <a:rPr lang="hr-HR" sz="3600" dirty="0">
                <a:solidFill>
                  <a:schemeClr val="accent1">
                    <a:lumMod val="75000"/>
                  </a:schemeClr>
                </a:solidFill>
                <a:latin typeface="Calibri Light" panose="020F0302020204030204" pitchFamily="34" charset="0"/>
                <a:cs typeface="Calibri Light" panose="020F0302020204030204" pitchFamily="34" charset="0"/>
              </a:rPr>
              <a:t>po uzorku znati povlačiti linije od crte do crte, od točke do točke , ravne, kružne i  valovite linije </a:t>
            </a:r>
            <a:endParaRPr lang="hr-HR" sz="3600" dirty="0">
              <a:solidFill>
                <a:schemeClr val="accent1">
                  <a:lumMod val="75000"/>
                </a:schemeClr>
              </a:solidFill>
              <a:latin typeface="Calibri Light" panose="020F0302020204030204" pitchFamily="34" charset="0"/>
              <a:cs typeface="Calibri Light" panose="020F0302020204030204" pitchFamily="34" charset="0"/>
            </a:endParaRPr>
          </a:p>
          <a:p>
            <a:pPr algn="just">
              <a:defRPr/>
            </a:pPr>
            <a:r>
              <a:rPr lang="hr-HR" sz="3600" dirty="0">
                <a:solidFill>
                  <a:schemeClr val="accent1">
                    <a:lumMod val="75000"/>
                  </a:schemeClr>
                </a:solidFill>
                <a:latin typeface="Calibri Light" panose="020F0302020204030204" pitchFamily="34" charset="0"/>
                <a:cs typeface="Calibri Light" panose="020F0302020204030204" pitchFamily="34" charset="0"/>
              </a:rPr>
              <a:t>nacrtati čovjeka</a:t>
            </a:r>
            <a:endParaRPr lang="hr-HR" sz="3600" dirty="0">
              <a:solidFill>
                <a:schemeClr val="accent1">
                  <a:lumMod val="75000"/>
                </a:schemeClr>
              </a:solidFill>
              <a:latin typeface="Calibri Light" panose="020F0302020204030204" pitchFamily="34" charset="0"/>
              <a:cs typeface="Calibri Light" panose="020F0302020204030204" pitchFamily="34" charset="0"/>
            </a:endParaRPr>
          </a:p>
          <a:p>
            <a:pPr>
              <a:defRPr/>
            </a:pPr>
            <a:endParaRPr lang="hr-H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sz="6000" i="1" dirty="0">
                <a:solidFill>
                  <a:srgbClr val="FF00FF"/>
                </a:solidFill>
              </a:rPr>
              <a:t>GOVORNO JEZIČNI </a:t>
            </a:r>
            <a:r>
              <a:rPr lang="hr-HR" sz="6000" i="1" dirty="0" err="1">
                <a:solidFill>
                  <a:srgbClr val="FF00FF"/>
                </a:solidFill>
              </a:rPr>
              <a:t>rAZVOJ</a:t>
            </a:r>
            <a:br>
              <a:rPr lang="hr-HR" i="1" dirty="0">
                <a:solidFill>
                  <a:srgbClr val="FF00FF"/>
                </a:solidFill>
              </a:rPr>
            </a:br>
            <a:endParaRPr lang="hr-HR" dirty="0"/>
          </a:p>
        </p:txBody>
      </p:sp>
      <p:sp>
        <p:nvSpPr>
          <p:cNvPr id="3" name="Rezervirano mjesto sadržaja 2"/>
          <p:cNvSpPr>
            <a:spLocks noGrp="1"/>
          </p:cNvSpPr>
          <p:nvPr>
            <p:ph idx="1"/>
          </p:nvPr>
        </p:nvSpPr>
        <p:spPr>
          <a:xfrm>
            <a:off x="315884" y="2015732"/>
            <a:ext cx="11255431" cy="3450613"/>
          </a:xfrm>
        </p:spPr>
        <p:txBody>
          <a:bodyPr/>
          <a:lstStyle/>
          <a:p>
            <a:pPr marL="342900" lvl="0" indent="-342900" eaLnBrk="0" fontAlgn="base" hangingPunct="0">
              <a:spcBef>
                <a:spcPct val="20000"/>
              </a:spcBef>
              <a:spcAft>
                <a:spcPct val="0"/>
              </a:spcAft>
              <a:buClr>
                <a:srgbClr val="00E0A5"/>
              </a:buClr>
              <a:buSzPct val="80000"/>
              <a:buFont typeface="Wingdings" panose="05000000000000000000" pitchFamily="2" charset="2"/>
              <a:buChar char="l"/>
              <a:defRPr/>
            </a:pPr>
            <a:r>
              <a:rPr lang="hr-HR" sz="3200" kern="0" dirty="0">
                <a:solidFill>
                  <a:srgbClr val="0A6866"/>
                </a:solidFill>
                <a:effectLst>
                  <a:outerShdw blurRad="38100" dist="38100" dir="2700000" algn="tl">
                    <a:srgbClr val="000000"/>
                  </a:outerShdw>
                </a:effectLst>
                <a:latin typeface="Calibri Light" panose="020F0302020204030204" pitchFamily="34" charset="0"/>
                <a:cs typeface="Calibri Light" panose="020F0302020204030204" pitchFamily="34" charset="0"/>
              </a:rPr>
              <a:t>pravilno izgovarati sve glasove hrvatskog jezika</a:t>
            </a:r>
            <a:endParaRPr lang="hr-HR" sz="3200" kern="0" dirty="0">
              <a:solidFill>
                <a:srgbClr val="0A6866"/>
              </a:solidFill>
              <a:effectLst>
                <a:outerShdw blurRad="38100" dist="38100" dir="2700000" algn="tl">
                  <a:srgbClr val="000000"/>
                </a:outerShdw>
              </a:effectLst>
              <a:latin typeface="Calibri Light" panose="020F0302020204030204" pitchFamily="34" charset="0"/>
              <a:cs typeface="Calibri Light" panose="020F0302020204030204" pitchFamily="34" charset="0"/>
            </a:endParaRPr>
          </a:p>
          <a:p>
            <a:pPr marL="342900" lvl="0" indent="-342900" eaLnBrk="0" fontAlgn="base" hangingPunct="0">
              <a:spcBef>
                <a:spcPct val="20000"/>
              </a:spcBef>
              <a:spcAft>
                <a:spcPct val="0"/>
              </a:spcAft>
              <a:buClr>
                <a:srgbClr val="00E0A5"/>
              </a:buClr>
              <a:buSzPct val="80000"/>
              <a:buFont typeface="Wingdings" panose="05000000000000000000" pitchFamily="2" charset="2"/>
              <a:buChar char="l"/>
              <a:defRPr/>
            </a:pPr>
            <a:r>
              <a:rPr lang="hr-HR" sz="3200" kern="0" dirty="0">
                <a:solidFill>
                  <a:srgbClr val="0A6866"/>
                </a:solidFill>
                <a:effectLst>
                  <a:outerShdw blurRad="38100" dist="38100" dir="2700000" algn="tl">
                    <a:srgbClr val="000000"/>
                  </a:outerShdw>
                </a:effectLst>
                <a:latin typeface="Calibri Light" panose="020F0302020204030204" pitchFamily="34" charset="0"/>
                <a:cs typeface="Calibri Light" panose="020F0302020204030204" pitchFamily="34" charset="0"/>
              </a:rPr>
              <a:t>razumjeti priče koje mu se čitaju, znati ih prepričati </a:t>
            </a:r>
            <a:endParaRPr lang="hr-HR" sz="3200" kern="0" dirty="0">
              <a:solidFill>
                <a:srgbClr val="0A6866"/>
              </a:solidFill>
              <a:effectLst>
                <a:outerShdw blurRad="38100" dist="38100" dir="2700000" algn="tl">
                  <a:srgbClr val="000000"/>
                </a:outerShdw>
              </a:effectLst>
              <a:latin typeface="Calibri Light" panose="020F0302020204030204" pitchFamily="34" charset="0"/>
              <a:cs typeface="Calibri Light" panose="020F0302020204030204" pitchFamily="34" charset="0"/>
            </a:endParaRPr>
          </a:p>
          <a:p>
            <a:pPr marL="342900" lvl="0" indent="-342900" eaLnBrk="0" fontAlgn="base" hangingPunct="0">
              <a:spcBef>
                <a:spcPct val="20000"/>
              </a:spcBef>
              <a:spcAft>
                <a:spcPct val="0"/>
              </a:spcAft>
              <a:buClr>
                <a:srgbClr val="00E0A5"/>
              </a:buClr>
              <a:buSzPct val="80000"/>
              <a:buFont typeface="Wingdings" panose="05000000000000000000" pitchFamily="2" charset="2"/>
              <a:buChar char="l"/>
              <a:defRPr/>
            </a:pPr>
            <a:endParaRPr lang="hr-HR" sz="3200" kern="0" dirty="0">
              <a:solidFill>
                <a:srgbClr val="0A6866"/>
              </a:solidFill>
              <a:effectLst>
                <a:outerShdw blurRad="38100" dist="38100" dir="2700000" algn="tl">
                  <a:srgbClr val="000000"/>
                </a:outerShdw>
              </a:effectLst>
              <a:latin typeface="Calibri Light" panose="020F0302020204030204" pitchFamily="34" charset="0"/>
              <a:cs typeface="Calibri Light" panose="020F0302020204030204" pitchFamily="34" charset="0"/>
            </a:endParaRPr>
          </a:p>
          <a:p>
            <a:pPr marL="0" lvl="0" indent="0" eaLnBrk="0" fontAlgn="base" hangingPunct="0">
              <a:spcBef>
                <a:spcPct val="20000"/>
              </a:spcBef>
              <a:spcAft>
                <a:spcPct val="0"/>
              </a:spcAft>
              <a:buClr>
                <a:srgbClr val="00E0A5"/>
              </a:buClr>
              <a:buSzPct val="80000"/>
              <a:buNone/>
              <a:defRPr/>
            </a:pPr>
            <a:r>
              <a:rPr lang="hr-HR" sz="3200" b="1" dirty="0">
                <a:solidFill>
                  <a:srgbClr val="2F2F2F"/>
                </a:solidFill>
                <a:latin typeface="open sans"/>
              </a:rPr>
              <a:t>“Ti tuti.”</a:t>
            </a:r>
            <a:endParaRPr lang="hr-HR" sz="3200" b="1" kern="0" dirty="0">
              <a:solidFill>
                <a:srgbClr val="0A6866"/>
              </a:solidFill>
              <a:effectLst>
                <a:outerShdw blurRad="38100" dist="38100" dir="2700000" algn="tl">
                  <a:srgbClr val="000000"/>
                </a:outerShdw>
              </a:effectLst>
              <a:latin typeface="Calibri Light" panose="020F0302020204030204" pitchFamily="34" charset="0"/>
              <a:cs typeface="Calibri Light" panose="020F0302020204030204" pitchFamily="34" charset="0"/>
            </a:endParaRPr>
          </a:p>
          <a:p>
            <a:endParaRPr lang="hr-H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60401" y="203201"/>
            <a:ext cx="11413066" cy="1650554"/>
          </a:xfrm>
        </p:spPr>
        <p:txBody>
          <a:bodyPr>
            <a:normAutofit fontScale="90000"/>
          </a:bodyPr>
          <a:lstStyle/>
          <a:p>
            <a:r>
              <a:rPr lang="hr-HR" dirty="0"/>
              <a:t>Proces UPISA</a:t>
            </a:r>
            <a:br>
              <a:rPr lang="hr-HR" dirty="0"/>
            </a:br>
            <a:r>
              <a:rPr lang="hr-HR" dirty="0"/>
              <a:t>djece u prvi razred osnovne škole za školsku godinu 2026./2027.</a:t>
            </a:r>
            <a:br>
              <a:rPr lang="hr-HR" dirty="0"/>
            </a:br>
            <a:r>
              <a:rPr lang="hr-HR" dirty="0"/>
              <a:t>na području Bjelovarsko-bilogorske županije</a:t>
            </a:r>
            <a:endParaRPr lang="hr-HR" dirty="0"/>
          </a:p>
        </p:txBody>
      </p:sp>
      <p:sp>
        <p:nvSpPr>
          <p:cNvPr id="3" name="Rezervirano mjesto sadržaja 2"/>
          <p:cNvSpPr>
            <a:spLocks noGrp="1"/>
          </p:cNvSpPr>
          <p:nvPr>
            <p:ph idx="1"/>
          </p:nvPr>
        </p:nvSpPr>
        <p:spPr>
          <a:xfrm>
            <a:off x="524933" y="2015732"/>
            <a:ext cx="10529921" cy="3450613"/>
          </a:xfrm>
        </p:spPr>
        <p:txBody>
          <a:bodyPr>
            <a:normAutofit fontScale="92500" lnSpcReduction="10000"/>
          </a:bodyPr>
          <a:lstStyle/>
          <a:p>
            <a:r>
              <a:rPr lang="hr-HR" sz="2800" b="1" dirty="0"/>
              <a:t>Obveznici upisa u prvi razred osnovne škole </a:t>
            </a:r>
            <a:r>
              <a:rPr lang="hr-HR" sz="2800" dirty="0"/>
              <a:t>za školsku godinu 2026./2027. na području Bjelovarsko-bilogorske županije su djeca rođena u razdoblju od </a:t>
            </a:r>
            <a:r>
              <a:rPr lang="hr-HR" sz="2800" b="1" dirty="0"/>
              <a:t>1. travnja 2019. do 31. ožujka 2020. godine </a:t>
            </a:r>
            <a:r>
              <a:rPr lang="hr-HR" sz="2800" dirty="0"/>
              <a:t>i djeca kojoj je u školskoj godini 2025./2026. odgođen upis u prvi razred osnovne škole.</a:t>
            </a:r>
            <a:endParaRPr lang="hr-HR" sz="2800" dirty="0"/>
          </a:p>
          <a:p>
            <a:r>
              <a:rPr lang="hr-HR" sz="2800" dirty="0"/>
              <a:t>upisno područje OŠ Dežanovac: Dežanovac, </a:t>
            </a:r>
            <a:r>
              <a:rPr lang="hr-HR" sz="2800" dirty="0" err="1"/>
              <a:t>Blagorodovac</a:t>
            </a:r>
            <a:r>
              <a:rPr lang="hr-HR" sz="2800" dirty="0"/>
              <a:t>, Uljanik, Sokolovac, </a:t>
            </a:r>
            <a:r>
              <a:rPr lang="hr-HR" sz="2800" dirty="0" err="1"/>
              <a:t>Imsovac</a:t>
            </a:r>
            <a:r>
              <a:rPr lang="hr-HR" sz="2800" dirty="0"/>
              <a:t>, </a:t>
            </a:r>
            <a:r>
              <a:rPr lang="hr-HR" sz="2800" dirty="0" err="1"/>
              <a:t>Trojeglava</a:t>
            </a:r>
            <a:r>
              <a:rPr lang="hr-HR" sz="2800" dirty="0"/>
              <a:t>, Goveđe Polje, </a:t>
            </a:r>
            <a:r>
              <a:rPr lang="hr-HR" sz="2800" dirty="0" err="1"/>
              <a:t>Kreštelovac</a:t>
            </a:r>
            <a:r>
              <a:rPr lang="hr-HR" sz="2800" dirty="0"/>
              <a:t>, Kaštel, Donji </a:t>
            </a:r>
            <a:r>
              <a:rPr lang="hr-HR" sz="2800" dirty="0" err="1"/>
              <a:t>Sređani</a:t>
            </a:r>
            <a:endParaRPr lang="hr-HR"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6000" i="1" dirty="0">
                <a:solidFill>
                  <a:srgbClr val="FF00FF"/>
                </a:solidFill>
              </a:rPr>
              <a:t>PREDČITALAČKE VJEŠTINE</a:t>
            </a:r>
            <a:endParaRPr lang="hr-HR" sz="6000" dirty="0"/>
          </a:p>
        </p:txBody>
      </p:sp>
      <p:sp>
        <p:nvSpPr>
          <p:cNvPr id="3" name="Rezervirano mjesto sadržaja 2"/>
          <p:cNvSpPr>
            <a:spLocks noGrp="1"/>
          </p:cNvSpPr>
          <p:nvPr>
            <p:ph idx="1"/>
          </p:nvPr>
        </p:nvSpPr>
        <p:spPr/>
        <p:txBody>
          <a:bodyPr>
            <a:normAutofit fontScale="92500"/>
          </a:bodyPr>
          <a:lstStyle/>
          <a:p>
            <a:pPr marL="342900" lvl="0" indent="-342900" eaLnBrk="0" fontAlgn="base" hangingPunct="0">
              <a:spcBef>
                <a:spcPct val="20000"/>
              </a:spcBef>
              <a:spcAft>
                <a:spcPct val="0"/>
              </a:spcAft>
              <a:buClr>
                <a:srgbClr val="00E0A5"/>
              </a:buClr>
              <a:buSzPct val="80000"/>
              <a:buFont typeface="Wingdings" panose="05000000000000000000" pitchFamily="2" charset="2"/>
              <a:buChar char="l"/>
              <a:defRPr/>
            </a:pPr>
            <a:r>
              <a:rPr lang="hr-HR" sz="4800" kern="0" dirty="0">
                <a:effectLst>
                  <a:outerShdw blurRad="38100" dist="38100" dir="2700000" algn="tl">
                    <a:srgbClr val="000000"/>
                  </a:outerShdw>
                </a:effectLst>
                <a:latin typeface="Tahoma" panose="020B0604030504040204"/>
              </a:rPr>
              <a:t>prepoznavanje i proizvodnja RIME</a:t>
            </a:r>
            <a:endParaRPr lang="hr-HR" sz="4800" kern="0" dirty="0">
              <a:effectLst>
                <a:outerShdw blurRad="38100" dist="38100" dir="2700000" algn="tl">
                  <a:srgbClr val="000000"/>
                </a:outerShdw>
              </a:effectLst>
              <a:latin typeface="Tahoma" panose="020B0604030504040204"/>
            </a:endParaRPr>
          </a:p>
          <a:p>
            <a:pPr marL="342900" lvl="0" indent="-342900" eaLnBrk="0" fontAlgn="base" hangingPunct="0">
              <a:spcBef>
                <a:spcPct val="20000"/>
              </a:spcBef>
              <a:spcAft>
                <a:spcPct val="0"/>
              </a:spcAft>
              <a:buClr>
                <a:srgbClr val="00E0A5"/>
              </a:buClr>
              <a:buSzPct val="80000"/>
              <a:buFont typeface="Wingdings" panose="05000000000000000000" pitchFamily="2" charset="2"/>
              <a:buChar char="l"/>
              <a:defRPr/>
            </a:pPr>
            <a:r>
              <a:rPr lang="hr-HR" sz="4800" kern="0" dirty="0">
                <a:effectLst>
                  <a:outerShdw blurRad="38100" dist="38100" dir="2700000" algn="tl">
                    <a:srgbClr val="000000"/>
                  </a:outerShdw>
                </a:effectLst>
                <a:latin typeface="Tahoma" panose="020B0604030504040204"/>
              </a:rPr>
              <a:t>slogovno stapanje i </a:t>
            </a:r>
            <a:r>
              <a:rPr lang="hr-HR" sz="4800" kern="0" dirty="0" err="1">
                <a:effectLst>
                  <a:outerShdw blurRad="38100" dist="38100" dir="2700000" algn="tl">
                    <a:srgbClr val="000000"/>
                  </a:outerShdw>
                </a:effectLst>
                <a:latin typeface="Tahoma" panose="020B0604030504040204"/>
              </a:rPr>
              <a:t>rasčlamba</a:t>
            </a:r>
            <a:endParaRPr lang="hr-HR" sz="4800" kern="0" dirty="0">
              <a:effectLst>
                <a:outerShdw blurRad="38100" dist="38100" dir="2700000" algn="tl">
                  <a:srgbClr val="000000"/>
                </a:outerShdw>
              </a:effectLst>
              <a:latin typeface="Tahoma" panose="020B0604030504040204"/>
            </a:endParaRPr>
          </a:p>
          <a:p>
            <a:pPr marL="342900" lvl="0" indent="-342900" eaLnBrk="0" fontAlgn="base" hangingPunct="0">
              <a:spcBef>
                <a:spcPct val="20000"/>
              </a:spcBef>
              <a:spcAft>
                <a:spcPct val="0"/>
              </a:spcAft>
              <a:buClr>
                <a:srgbClr val="00E0A5"/>
              </a:buClr>
              <a:buSzPct val="80000"/>
              <a:buFont typeface="Wingdings" panose="05000000000000000000" pitchFamily="2" charset="2"/>
              <a:buChar char="l"/>
              <a:defRPr/>
            </a:pPr>
            <a:r>
              <a:rPr lang="hr-HR" sz="4800" kern="0" dirty="0">
                <a:effectLst>
                  <a:outerShdw blurRad="38100" dist="38100" dir="2700000" algn="tl">
                    <a:srgbClr val="000000"/>
                  </a:outerShdw>
                </a:effectLst>
                <a:latin typeface="Tahoma" panose="020B0604030504040204"/>
              </a:rPr>
              <a:t>glasovna sinteza i glasovna analiza</a:t>
            </a:r>
            <a:endParaRPr lang="hr-HR" sz="4800" kern="0" dirty="0">
              <a:effectLst>
                <a:outerShdw blurRad="38100" dist="38100" dir="2700000" algn="tl">
                  <a:srgbClr val="000000"/>
                </a:outerShdw>
              </a:effectLst>
              <a:latin typeface="Tahoma" panose="020B0604030504040204"/>
            </a:endParaRPr>
          </a:p>
          <a:p>
            <a:endParaRPr lang="hr-H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defRPr/>
            </a:pPr>
            <a:r>
              <a:rPr lang="hr-HR" sz="4000" i="1" dirty="0" err="1">
                <a:solidFill>
                  <a:srgbClr val="FF00FF"/>
                </a:solidFill>
                <a:latin typeface="Calibri Light" panose="020F0302020204030204" pitchFamily="34" charset="0"/>
                <a:cs typeface="Calibri Light" panose="020F0302020204030204" pitchFamily="34" charset="0"/>
              </a:rPr>
              <a:t>Predmatematičke</a:t>
            </a:r>
            <a:r>
              <a:rPr lang="hr-HR" sz="4000" i="1" dirty="0">
                <a:solidFill>
                  <a:srgbClr val="FF00FF"/>
                </a:solidFill>
                <a:latin typeface="Calibri Light" panose="020F0302020204030204" pitchFamily="34" charset="0"/>
                <a:cs typeface="Calibri Light" panose="020F0302020204030204" pitchFamily="34" charset="0"/>
              </a:rPr>
              <a:t> i matematičke vještine</a:t>
            </a:r>
            <a:endParaRPr lang="hr-HR" sz="4000" i="1" dirty="0">
              <a:solidFill>
                <a:srgbClr val="FF00FF"/>
              </a:solidFill>
              <a:latin typeface="Calibri Light" panose="020F0302020204030204" pitchFamily="34" charset="0"/>
              <a:cs typeface="Calibri Light" panose="020F0302020204030204" pitchFamily="34" charset="0"/>
            </a:endParaRPr>
          </a:p>
        </p:txBody>
      </p:sp>
      <p:sp>
        <p:nvSpPr>
          <p:cNvPr id="22531" name="Rectangle 3"/>
          <p:cNvSpPr>
            <a:spLocks noGrp="1" noChangeArrowheads="1"/>
          </p:cNvSpPr>
          <p:nvPr>
            <p:ph idx="1"/>
          </p:nvPr>
        </p:nvSpPr>
        <p:spPr/>
        <p:txBody>
          <a:bodyPr>
            <a:normAutofit fontScale="92500"/>
          </a:bodyPr>
          <a:lstStyle/>
          <a:p>
            <a:pPr>
              <a:defRPr/>
            </a:pPr>
            <a:r>
              <a:rPr lang="hr-HR" sz="4000" b="1" dirty="0">
                <a:latin typeface="Calibri Light" panose="020F0302020204030204" pitchFamily="34" charset="0"/>
                <a:cs typeface="Calibri Light" panose="020F0302020204030204" pitchFamily="34" charset="0"/>
              </a:rPr>
              <a:t>Brojevi do 10</a:t>
            </a:r>
            <a:endParaRPr lang="hr-HR" sz="4000" b="1" dirty="0">
              <a:latin typeface="Calibri Light" panose="020F0302020204030204" pitchFamily="34" charset="0"/>
              <a:cs typeface="Calibri Light" panose="020F0302020204030204" pitchFamily="34" charset="0"/>
            </a:endParaRPr>
          </a:p>
          <a:p>
            <a:pPr>
              <a:defRPr/>
            </a:pPr>
            <a:r>
              <a:rPr lang="hr-HR" sz="4000" b="1" dirty="0">
                <a:latin typeface="Calibri Light" panose="020F0302020204030204" pitchFamily="34" charset="0"/>
                <a:cs typeface="Calibri Light" panose="020F0302020204030204" pitchFamily="34" charset="0"/>
              </a:rPr>
              <a:t>Pridruživanje broja količini elementa danog skupa</a:t>
            </a:r>
            <a:endParaRPr lang="hr-HR" sz="4000" b="1" dirty="0">
              <a:latin typeface="Calibri Light" panose="020F0302020204030204" pitchFamily="34" charset="0"/>
              <a:cs typeface="Calibri Light" panose="020F0302020204030204" pitchFamily="34" charset="0"/>
            </a:endParaRPr>
          </a:p>
          <a:p>
            <a:pPr>
              <a:defRPr/>
            </a:pPr>
            <a:r>
              <a:rPr lang="hr-HR" sz="4000" b="1" dirty="0">
                <a:latin typeface="Calibri Light" panose="020F0302020204030204" pitchFamily="34" charset="0"/>
                <a:cs typeface="Calibri Light" panose="020F0302020204030204" pitchFamily="34" charset="0"/>
              </a:rPr>
              <a:t>Određivanje odnosa među predmetima ( manje, više, jednako)</a:t>
            </a:r>
            <a:endParaRPr lang="hr-HR" sz="4000" b="1" dirty="0">
              <a:latin typeface="Calibri Light" panose="020F0302020204030204" pitchFamily="34" charset="0"/>
              <a:cs typeface="Calibri Light" panose="020F03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98269" y="804519"/>
            <a:ext cx="10356585" cy="1049235"/>
          </a:xfrm>
        </p:spPr>
        <p:txBody>
          <a:bodyPr>
            <a:normAutofit fontScale="90000"/>
          </a:bodyPr>
          <a:lstStyle/>
          <a:p>
            <a:pPr marL="342900" indent="-342900">
              <a:spcBef>
                <a:spcPct val="20000"/>
              </a:spcBef>
              <a:defRPr/>
            </a:pPr>
            <a:r>
              <a:rPr lang="hr-HR" sz="5300" i="1" dirty="0">
                <a:solidFill>
                  <a:srgbClr val="FF00FF"/>
                </a:solidFill>
              </a:rPr>
              <a:t>VIZUALNA PERCEPCIJA I DISKRIMINACIJA</a:t>
            </a:r>
            <a:br>
              <a:rPr lang="hr-HR" sz="2800" i="1" dirty="0">
                <a:solidFill>
                  <a:srgbClr val="FF00FF"/>
                </a:solidFill>
              </a:rPr>
            </a:br>
            <a:endParaRPr lang="hr-HR" dirty="0"/>
          </a:p>
        </p:txBody>
      </p:sp>
      <p:sp>
        <p:nvSpPr>
          <p:cNvPr id="3" name="Rezervirano mjesto sadržaja 2"/>
          <p:cNvSpPr>
            <a:spLocks noGrp="1"/>
          </p:cNvSpPr>
          <p:nvPr>
            <p:ph idx="1"/>
          </p:nvPr>
        </p:nvSpPr>
        <p:spPr>
          <a:xfrm>
            <a:off x="698269" y="2015732"/>
            <a:ext cx="10356585" cy="3450613"/>
          </a:xfrm>
        </p:spPr>
        <p:txBody>
          <a:bodyPr>
            <a:normAutofit fontScale="92500"/>
          </a:bodyPr>
          <a:lstStyle/>
          <a:p>
            <a:pPr>
              <a:defRPr/>
            </a:pPr>
            <a:r>
              <a:rPr lang="hr-HR" sz="6000" dirty="0"/>
              <a:t>Prepoznavanje i imenovanje boja</a:t>
            </a:r>
            <a:endParaRPr lang="hr-HR" sz="6000" dirty="0"/>
          </a:p>
          <a:p>
            <a:pPr>
              <a:defRPr/>
            </a:pPr>
            <a:r>
              <a:rPr lang="hr-HR" sz="6000" dirty="0"/>
              <a:t>Uočavanje sličnosti i razlika</a:t>
            </a:r>
            <a:endParaRPr lang="hr-HR" sz="6000" dirty="0"/>
          </a:p>
          <a:p>
            <a:pPr>
              <a:defRPr/>
            </a:pPr>
            <a:r>
              <a:rPr lang="hr-HR" sz="6000" dirty="0"/>
              <a:t>Prepoznavanje oblika</a:t>
            </a:r>
            <a:endParaRPr lang="hr-HR" sz="6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 y="182881"/>
            <a:ext cx="11054854" cy="1832852"/>
          </a:xfrm>
        </p:spPr>
        <p:txBody>
          <a:bodyPr>
            <a:normAutofit fontScale="90000"/>
          </a:bodyPr>
          <a:lstStyle/>
          <a:p>
            <a:r>
              <a:rPr lang="hr-HR" sz="4800" dirty="0">
                <a:solidFill>
                  <a:srgbClr val="FF00FF"/>
                </a:solidFill>
              </a:rPr>
              <a:t>PAMĆENJE / SPOSOBNOST GENERALIZACIJE I LOGIČKOG ZAKLJUČIVANJA</a:t>
            </a:r>
            <a:endParaRPr lang="hr-HR" sz="4800" dirty="0">
              <a:solidFill>
                <a:srgbClr val="FF00FF"/>
              </a:solidFill>
            </a:endParaRPr>
          </a:p>
        </p:txBody>
      </p:sp>
      <p:sp>
        <p:nvSpPr>
          <p:cNvPr id="3" name="Rezervirano mjesto sadržaja 2"/>
          <p:cNvSpPr>
            <a:spLocks noGrp="1"/>
          </p:cNvSpPr>
          <p:nvPr>
            <p:ph idx="1"/>
          </p:nvPr>
        </p:nvSpPr>
        <p:spPr>
          <a:xfrm>
            <a:off x="415637" y="2015732"/>
            <a:ext cx="10639218" cy="3450613"/>
          </a:xfrm>
        </p:spPr>
        <p:txBody>
          <a:bodyPr>
            <a:normAutofit/>
          </a:bodyPr>
          <a:lstStyle/>
          <a:p>
            <a:r>
              <a:rPr lang="hr-HR" sz="4000" b="1" dirty="0">
                <a:solidFill>
                  <a:srgbClr val="2F2F2F"/>
                </a:solidFill>
                <a:latin typeface="open sans"/>
              </a:rPr>
              <a:t>Osim spontanog pamćenja, moguće je uspješno namjerno pamćenje</a:t>
            </a:r>
            <a:endParaRPr lang="hr-HR" sz="4000" b="1" dirty="0">
              <a:solidFill>
                <a:srgbClr val="2F2F2F"/>
              </a:solidFill>
              <a:latin typeface="open sans"/>
            </a:endParaRPr>
          </a:p>
          <a:p>
            <a:r>
              <a:rPr lang="hr-HR" sz="4000" b="1" dirty="0">
                <a:solidFill>
                  <a:srgbClr val="2F2F2F"/>
                </a:solidFill>
                <a:latin typeface="open sans"/>
              </a:rPr>
              <a:t>Vizualno pamćenje</a:t>
            </a:r>
            <a:endParaRPr lang="hr-HR" sz="4000" b="1" dirty="0">
              <a:solidFill>
                <a:srgbClr val="2F2F2F"/>
              </a:solidFill>
              <a:latin typeface="open sans"/>
            </a:endParaRPr>
          </a:p>
          <a:p>
            <a:r>
              <a:rPr lang="hr-HR" sz="4000" b="1" dirty="0">
                <a:solidFill>
                  <a:srgbClr val="2F2F2F"/>
                </a:solidFill>
                <a:latin typeface="open sans"/>
              </a:rPr>
              <a:t>Auditivno pamćenje</a:t>
            </a:r>
            <a:endParaRPr lang="hr-HR" sz="40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b="1" dirty="0">
                <a:solidFill>
                  <a:srgbClr val="FF00FF"/>
                </a:solidFill>
              </a:rPr>
              <a:t>KONCENTRACIJA</a:t>
            </a:r>
            <a:endParaRPr lang="hr-HR" b="1" dirty="0">
              <a:solidFill>
                <a:srgbClr val="FF00FF"/>
              </a:solidFill>
            </a:endParaRPr>
          </a:p>
        </p:txBody>
      </p:sp>
      <p:sp>
        <p:nvSpPr>
          <p:cNvPr id="3" name="Rezervirano mjesto sadržaja 2"/>
          <p:cNvSpPr>
            <a:spLocks noGrp="1"/>
          </p:cNvSpPr>
          <p:nvPr>
            <p:ph idx="1"/>
          </p:nvPr>
        </p:nvSpPr>
        <p:spPr>
          <a:xfrm>
            <a:off x="515389" y="2015732"/>
            <a:ext cx="10539465" cy="3450613"/>
          </a:xfrm>
        </p:spPr>
        <p:txBody>
          <a:bodyPr>
            <a:normAutofit lnSpcReduction="10000"/>
          </a:bodyPr>
          <a:lstStyle/>
          <a:p>
            <a:r>
              <a:rPr lang="pl-PL" sz="3600" b="1" dirty="0"/>
              <a:t>preduvjet je za praćenje nastave i sudjelovanje u njoj</a:t>
            </a:r>
            <a:endParaRPr lang="pl-PL" sz="3600" b="1" dirty="0"/>
          </a:p>
          <a:p>
            <a:r>
              <a:rPr lang="hr-HR" sz="4000" dirty="0"/>
              <a:t>Na zadatku se može zadržati 20-tak minuta, a trajanje igre može biti i 60 minuta uz </a:t>
            </a:r>
            <a:r>
              <a:rPr lang="hr-HR" sz="4000" b="1" u="sng" dirty="0">
                <a:hlinkClick r:id="rId1"/>
              </a:rPr>
              <a:t>kratke otklone pažnje</a:t>
            </a:r>
            <a:endParaRPr lang="hr-HR" sz="60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66800" y="731520"/>
            <a:ext cx="10058400" cy="470979"/>
          </a:xfrm>
        </p:spPr>
        <p:txBody>
          <a:bodyPr>
            <a:normAutofit fontScale="90000"/>
          </a:bodyPr>
          <a:lstStyle/>
          <a:p>
            <a:pPr lvl="0">
              <a:lnSpc>
                <a:spcPct val="100000"/>
              </a:lnSpc>
              <a:spcBef>
                <a:spcPts val="900"/>
              </a:spcBef>
              <a:buClr>
                <a:prstClr val="black">
                  <a:lumMod val="85000"/>
                  <a:lumOff val="15000"/>
                </a:prstClr>
              </a:buClr>
            </a:pPr>
            <a:br>
              <a:rPr lang="hr-HR" sz="2800" dirty="0">
                <a:solidFill>
                  <a:prstClr val="black"/>
                </a:solidFill>
              </a:rPr>
            </a:br>
            <a:r>
              <a:rPr lang="hr-HR" dirty="0">
                <a:solidFill>
                  <a:prstClr val="black"/>
                </a:solidFill>
              </a:rPr>
              <a:t>„Sinaptičko orezivanje”-</a:t>
            </a:r>
            <a:endParaRPr lang="hr-HR" dirty="0"/>
          </a:p>
        </p:txBody>
      </p:sp>
      <p:sp>
        <p:nvSpPr>
          <p:cNvPr id="3" name="Rezervirano mjesto sadržaja 2"/>
          <p:cNvSpPr>
            <a:spLocks noGrp="1"/>
          </p:cNvSpPr>
          <p:nvPr>
            <p:ph idx="1"/>
          </p:nvPr>
        </p:nvSpPr>
        <p:spPr>
          <a:xfrm>
            <a:off x="506027" y="1731145"/>
            <a:ext cx="11159231" cy="4749553"/>
          </a:xfrm>
        </p:spPr>
        <p:txBody>
          <a:bodyPr>
            <a:normAutofit fontScale="92500" lnSpcReduction="10000"/>
          </a:bodyPr>
          <a:lstStyle/>
          <a:p>
            <a:pPr marL="0" indent="0">
              <a:buNone/>
            </a:pPr>
            <a:r>
              <a:rPr lang="hr-HR" sz="2800" dirty="0">
                <a:solidFill>
                  <a:prstClr val="black"/>
                </a:solidFill>
              </a:rPr>
              <a:t>-mreža sinapsi omogućava protok informacija i utječe na </a:t>
            </a:r>
            <a:r>
              <a:rPr lang="hr-HR" sz="2800" dirty="0" err="1">
                <a:solidFill>
                  <a:prstClr val="black"/>
                </a:solidFill>
              </a:rPr>
              <a:t>osjetila..komunikaciju</a:t>
            </a:r>
            <a:r>
              <a:rPr lang="hr-HR" sz="2800" dirty="0">
                <a:solidFill>
                  <a:prstClr val="black"/>
                </a:solidFill>
              </a:rPr>
              <a:t>…</a:t>
            </a:r>
            <a:r>
              <a:rPr lang="hr-HR" sz="2800" b="1" dirty="0">
                <a:solidFill>
                  <a:prstClr val="black"/>
                </a:solidFill>
              </a:rPr>
              <a:t>daje smisao</a:t>
            </a:r>
            <a:endParaRPr lang="hr-HR" sz="2800" b="1" dirty="0">
              <a:solidFill>
                <a:prstClr val="black"/>
              </a:solidFill>
            </a:endParaRPr>
          </a:p>
          <a:p>
            <a:pPr marL="0" indent="0">
              <a:buNone/>
            </a:pPr>
            <a:r>
              <a:rPr lang="hr-HR" sz="2800" dirty="0">
                <a:solidFill>
                  <a:prstClr val="black"/>
                </a:solidFill>
              </a:rPr>
              <a:t>-Ukoliko se djeca fokusiraju samo na jednu stvar, sklopovi sinapsi koji se ne koriste budu odrezani kao grane drveta </a:t>
            </a:r>
            <a:endParaRPr lang="hr-HR" sz="2800" dirty="0">
              <a:solidFill>
                <a:prstClr val="black"/>
              </a:solidFill>
            </a:endParaRPr>
          </a:p>
          <a:p>
            <a:pPr marL="0" indent="0">
              <a:buNone/>
            </a:pPr>
            <a:r>
              <a:rPr lang="hr-HR" sz="2800" dirty="0"/>
              <a:t>Proporcionalno dužini boravka na mobilnim uređajima smanjuju se </a:t>
            </a:r>
            <a:r>
              <a:rPr lang="hr-HR" sz="2800" b="1" dirty="0"/>
              <a:t>izvršne funkcionalne sposobnosti </a:t>
            </a:r>
            <a:r>
              <a:rPr lang="hr-HR" sz="2800" dirty="0"/>
              <a:t>(sklop mentalnih vještina u mozgu koje pomažu djeci da isplaniraju neki zadatak i riješe ga!)</a:t>
            </a:r>
            <a:endParaRPr lang="hr-HR" sz="2800" dirty="0"/>
          </a:p>
          <a:p>
            <a:r>
              <a:rPr lang="hr-HR" sz="2800" dirty="0"/>
              <a:t>=„Više vremena pred ekranom-niži IQ”</a:t>
            </a:r>
            <a:endParaRPr lang="hr-HR" sz="2800" dirty="0"/>
          </a:p>
          <a:p>
            <a:pPr marL="0" indent="0">
              <a:buNone/>
            </a:pPr>
            <a:br>
              <a:rPr lang="hr-HR" dirty="0">
                <a:solidFill>
                  <a:prstClr val="black"/>
                </a:solidFill>
              </a:rPr>
            </a:br>
            <a:endParaRPr lang="hr-H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51578" y="103061"/>
            <a:ext cx="9603275" cy="1049235"/>
          </a:xfrm>
        </p:spPr>
        <p:txBody>
          <a:bodyPr>
            <a:noAutofit/>
          </a:bodyPr>
          <a:lstStyle/>
          <a:p>
            <a:r>
              <a:rPr lang="hr-HR" sz="3200" dirty="0"/>
              <a:t>„Kompjuterskim programima je cilj zadržati pažnju djece-ne kroz sudjelovanje i predanost-već stimuliranom, visoko-</a:t>
            </a:r>
            <a:r>
              <a:rPr lang="hr-HR" sz="3200" dirty="0" err="1"/>
              <a:t>intezivnom</a:t>
            </a:r>
            <a:r>
              <a:rPr lang="hr-HR" sz="3200" dirty="0"/>
              <a:t> grafikom”</a:t>
            </a:r>
            <a:endParaRPr lang="hr-HR" sz="3200" dirty="0"/>
          </a:p>
        </p:txBody>
      </p:sp>
      <p:sp>
        <p:nvSpPr>
          <p:cNvPr id="3" name="Rezervirano mjesto sadržaja 2"/>
          <p:cNvSpPr>
            <a:spLocks noGrp="1"/>
          </p:cNvSpPr>
          <p:nvPr>
            <p:ph idx="1"/>
          </p:nvPr>
        </p:nvSpPr>
        <p:spPr>
          <a:xfrm>
            <a:off x="1451579" y="2053310"/>
            <a:ext cx="9603275" cy="3450613"/>
          </a:xfrm>
        </p:spPr>
        <p:txBody>
          <a:bodyPr>
            <a:normAutofit fontScale="77500" lnSpcReduction="20000"/>
          </a:bodyPr>
          <a:lstStyle/>
          <a:p>
            <a:r>
              <a:rPr lang="hr-HR" sz="3200" b="1" dirty="0"/>
              <a:t>-nema dvosmjerne komunikacije i interakcije</a:t>
            </a:r>
            <a:endParaRPr lang="hr-HR" sz="3200" b="1" dirty="0"/>
          </a:p>
          <a:p>
            <a:r>
              <a:rPr lang="hr-HR" sz="3200" b="1" dirty="0"/>
              <a:t>-nema sposobnosti odgode zadovoljstva </a:t>
            </a:r>
            <a:r>
              <a:rPr lang="hr-HR" sz="3200" dirty="0"/>
              <a:t>(uče mozak da svoju nagradu dobivaju odmah i koliko puta hoće-ako djeca nešto žele moraju znati čekati na to i potruditi se za to!)</a:t>
            </a:r>
            <a:endParaRPr lang="hr-HR" sz="3200" dirty="0"/>
          </a:p>
          <a:p>
            <a:r>
              <a:rPr lang="hr-HR" sz="3200" b="1" dirty="0"/>
              <a:t>-”pasivni slušači”</a:t>
            </a:r>
            <a:endParaRPr lang="hr-HR" sz="3200" b="1" dirty="0"/>
          </a:p>
          <a:p>
            <a:r>
              <a:rPr lang="hr-HR" sz="3200" b="1" dirty="0"/>
              <a:t>-poteškoće s fokusiranjem pažnje</a:t>
            </a:r>
            <a:endParaRPr lang="hr-HR" sz="3200" b="1" dirty="0"/>
          </a:p>
          <a:p>
            <a:r>
              <a:rPr lang="hr-HR" sz="3200" b="1" dirty="0"/>
              <a:t>-nerazvijene kulturne, socijalne i emocionalne vještine</a:t>
            </a:r>
            <a:endParaRPr lang="hr-HR" sz="32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ŠTO NAM JE ČINITI???</a:t>
            </a:r>
            <a:endParaRPr lang="hr-H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66800" y="221942"/>
            <a:ext cx="10058400" cy="941033"/>
          </a:xfrm>
        </p:spPr>
        <p:txBody>
          <a:bodyPr>
            <a:normAutofit/>
          </a:bodyPr>
          <a:lstStyle/>
          <a:p>
            <a:endParaRPr lang="hr-HR" dirty="0"/>
          </a:p>
        </p:txBody>
      </p:sp>
      <p:pic>
        <p:nvPicPr>
          <p:cNvPr id="6" name="Cute BABIES TALKING On The Phone 📱🤳 They're Having An Important Call_Trim">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571500" y="221942"/>
            <a:ext cx="11051931" cy="641743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ČITAJTE PRIČE, IZMIŠLJAJTE IH, NEKA IH ONI PRIČAJU</a:t>
            </a:r>
            <a:endParaRPr lang="hr-HR" dirty="0"/>
          </a:p>
        </p:txBody>
      </p:sp>
      <p:pic>
        <p:nvPicPr>
          <p:cNvPr id="1026" name="Picture 2" descr="Knjižnice grada Zagreba - Što čitati predškolcu? - roditelji"/>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2079321" y="1954059"/>
            <a:ext cx="8329808" cy="40618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4294967295"/>
          </p:nvPr>
        </p:nvSpPr>
        <p:spPr>
          <a:xfrm>
            <a:off x="0" y="237068"/>
            <a:ext cx="12192000" cy="6130396"/>
          </a:xfrm>
        </p:spPr>
        <p:txBody>
          <a:bodyPr>
            <a:normAutofit/>
          </a:bodyPr>
          <a:lstStyle/>
          <a:p>
            <a:r>
              <a:rPr lang="hr-HR" dirty="0"/>
              <a:t>Djeca se upisuju u prvi razred osnovne škole prema adresi prebivališta, odnosno prijavljenog boravišta, na upisnom području škole sukladno mreži školskih ustanova.</a:t>
            </a:r>
            <a:endParaRPr lang="hr-HR" dirty="0"/>
          </a:p>
          <a:p>
            <a:r>
              <a:rPr lang="hr-HR" dirty="0"/>
              <a:t>U slučaju promjene prebivališta ili boravišta djeteta, roditelji/skrbnici su dužni navedenu promjenu prijaviti Upravnom odjelu na adresi </a:t>
            </a:r>
            <a:r>
              <a:rPr lang="sv-SE" dirty="0"/>
              <a:t>Trg kralja Tomislava 14</a:t>
            </a:r>
            <a:r>
              <a:rPr lang="hr-HR" dirty="0"/>
              <a:t>, </a:t>
            </a:r>
            <a:r>
              <a:rPr lang="sv-SE" dirty="0"/>
              <a:t> DARUVAR</a:t>
            </a:r>
            <a:r>
              <a:rPr lang="hr-HR" dirty="0"/>
              <a:t> ili nadležnoj osnovnoj školi.</a:t>
            </a:r>
            <a:endParaRPr lang="hr-HR" dirty="0"/>
          </a:p>
          <a:p>
            <a:r>
              <a:rPr lang="hr-HR" dirty="0"/>
              <a:t>Dijete se </a:t>
            </a:r>
            <a:r>
              <a:rPr lang="hr-HR" b="1" dirty="0"/>
              <a:t>može upisati u osnovnu školu izvan upisnog područja kojemu pripada ako takav upis ne uzrokuje povećanje broja razrednih odjela </a:t>
            </a:r>
            <a:r>
              <a:rPr lang="hr-HR" dirty="0"/>
              <a:t>u školi u koju se upisuje</a:t>
            </a:r>
            <a:endParaRPr lang="hr-HR" dirty="0"/>
          </a:p>
          <a:p>
            <a:r>
              <a:rPr lang="hr-HR" dirty="0"/>
              <a:t>Upisom djece iz drugih upisnih područja ne smije se narušiti optimalan ustroj škole niti onemogućiti upis djece koja pripadaju upisnom području škole.</a:t>
            </a:r>
            <a:endParaRPr lang="hr-HR" dirty="0"/>
          </a:p>
          <a:p>
            <a:r>
              <a:rPr lang="hr-HR" b="1" dirty="0"/>
              <a:t>Zahtjev za upis u školu izvan upisnog područja roditelj/skrbnik podnosi putem Nacionalnog informacijskog sustava na poveznici </a:t>
            </a:r>
            <a:r>
              <a:rPr lang="hr-HR" b="1" dirty="0">
                <a:hlinkClick r:id="rId1"/>
              </a:rPr>
              <a:t>https://osnovne.e-upisi.hr/</a:t>
            </a:r>
            <a:r>
              <a:rPr lang="hr-HR" b="1" dirty="0"/>
              <a:t>.</a:t>
            </a:r>
            <a:endParaRPr lang="hr-HR" b="1" dirty="0"/>
          </a:p>
          <a:p>
            <a:r>
              <a:rPr lang="hr-HR" b="1" dirty="0"/>
              <a:t>Psihofizičko stanje djeteta utvrđuje Stručno povjerenstvo škole kojoj dijete pripada prema upisnom području određenom prema prebivalištu, odnosno prijavljenom boravištu.</a:t>
            </a:r>
            <a:endParaRPr lang="hr-HR" b="1" dirty="0"/>
          </a:p>
          <a:p>
            <a:endParaRPr lang="hr-H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KUĆNA ZADUŽENJA…</a:t>
            </a:r>
            <a:endParaRPr lang="hr-HR" dirty="0"/>
          </a:p>
        </p:txBody>
      </p:sp>
      <p:pic>
        <p:nvPicPr>
          <p:cNvPr id="10" name="Rezervirano mjesto sadržaja 9"/>
          <p:cNvPicPr>
            <a:picLocks noGrp="1" noChangeAspect="1"/>
          </p:cNvPicPr>
          <p:nvPr>
            <p:ph idx="1"/>
          </p:nvPr>
        </p:nvPicPr>
        <p:blipFill>
          <a:blip r:embed="rId1"/>
          <a:stretch>
            <a:fillRect/>
          </a:stretch>
        </p:blipFill>
        <p:spPr>
          <a:xfrm>
            <a:off x="6865597" y="660179"/>
            <a:ext cx="4897316" cy="5355312"/>
          </a:xfrm>
        </p:spPr>
      </p:pic>
      <p:pic>
        <p:nvPicPr>
          <p:cNvPr id="5122" name="Picture 2" descr="Kako da naučite dijete da namješta krevet, pakuje odjeću, rasprema stvari..  | Tuzlanski.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27" y="1998094"/>
            <a:ext cx="6090094" cy="38265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IGRAJTE SE….</a:t>
            </a:r>
            <a:endParaRPr lang="hr-HR" dirty="0"/>
          </a:p>
        </p:txBody>
      </p:sp>
      <p:pic>
        <p:nvPicPr>
          <p:cNvPr id="2050" name="Picture 2" descr="Mala krtica Igraj se s nama društvena igra kupovina IgračkeShop"/>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626303" y="2566344"/>
            <a:ext cx="3106454" cy="24347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O karte | Društvene igre | Igračke | Igračke i dječja oprema | eKupi.hr -  Vaša Internet trgov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3666" y="227044"/>
            <a:ext cx="3106454" cy="2339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G: DOBBLE (H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595" y="2793304"/>
            <a:ext cx="2956142" cy="32836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lias Jun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389" y="2793304"/>
            <a:ext cx="3292844" cy="35198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RAZVIJAJTE FINU MOTORIKU ŠAKE I PRSTIJU</a:t>
            </a:r>
            <a:endParaRPr lang="hr-HR" dirty="0"/>
          </a:p>
        </p:txBody>
      </p:sp>
      <p:pic>
        <p:nvPicPr>
          <p:cNvPr id="3074" name="Picture 2" descr="Razvoj FINE MOTORIKE od rođenja do polaska u školu – Mali Vrtuljak"/>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563673" y="2091280"/>
            <a:ext cx="6789106" cy="42343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ezivanje pertli bez muke – Zdravo Detinjst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9720" y="2091280"/>
            <a:ext cx="3748607" cy="4234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51579" y="1"/>
            <a:ext cx="9603275" cy="1853754"/>
          </a:xfrm>
        </p:spPr>
        <p:txBody>
          <a:bodyPr>
            <a:normAutofit/>
          </a:bodyPr>
          <a:lstStyle/>
          <a:p>
            <a:r>
              <a:rPr lang="hr-HR" dirty="0"/>
              <a:t>RAZVIJAJTE MOTORIKU I KOORDINACIJU TIJELA…</a:t>
            </a:r>
            <a:br>
              <a:rPr lang="hr-HR" dirty="0"/>
            </a:br>
            <a:endParaRPr lang="hr-HR" dirty="0"/>
          </a:p>
        </p:txBody>
      </p:sp>
      <p:pic>
        <p:nvPicPr>
          <p:cNvPr id="4098" name="Picture 2" descr="Četvrti razred, Tjelesna i zdravstvena kultura, 03.06.2020. | OSNOVNA ŠKOLA  „KAONIK“"/>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448940" y="648482"/>
            <a:ext cx="3630656" cy="29277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jezbajmo zajedno 3 - prirucnik V10 3korektura.ind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23" y="648482"/>
            <a:ext cx="2932656" cy="305922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Škola Biciklizma - Sport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2388" y="582770"/>
            <a:ext cx="3142466" cy="30592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olanje za odrasle - Sportk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76" y="4074221"/>
            <a:ext cx="2818585" cy="237368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Dječja utrka “Radost trčanja” – Dječji vrtić Kalnički jagl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0815" y="4074220"/>
            <a:ext cx="3335736" cy="237368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jećate li se ove igre? Biste li je mogli odigrati kao nekad...? | 24sa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1305" y="3869171"/>
            <a:ext cx="3947656" cy="27837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dirty="0">
                <a:solidFill>
                  <a:schemeClr val="accent1">
                    <a:lumMod val="75000"/>
                  </a:schemeClr>
                </a:solidFill>
              </a:rPr>
              <a:t>„Priča o kineskom bambusu“ </a:t>
            </a:r>
            <a:br>
              <a:rPr lang="hr-HR" dirty="0"/>
            </a:br>
            <a:endParaRPr lang="hr-HR" dirty="0"/>
          </a:p>
        </p:txBody>
      </p:sp>
      <p:pic>
        <p:nvPicPr>
          <p:cNvPr id="4" name="Rezervirano mjesto sadržaja 3"/>
          <p:cNvPicPr>
            <a:picLocks noGrp="1" noChangeAspect="1"/>
          </p:cNvPicPr>
          <p:nvPr>
            <p:ph idx="1"/>
          </p:nvPr>
        </p:nvPicPr>
        <p:blipFill>
          <a:blip r:embed="rId1"/>
          <a:stretch>
            <a:fillRect/>
          </a:stretch>
        </p:blipFill>
        <p:spPr>
          <a:xfrm>
            <a:off x="2183908" y="1544715"/>
            <a:ext cx="6800294" cy="467069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"Izvori i preporučena literatura"</a:t>
            </a:r>
            <a:endParaRPr lang="hr-HR" dirty="0"/>
          </a:p>
        </p:txBody>
      </p:sp>
      <p:sp>
        <p:nvSpPr>
          <p:cNvPr id="4" name="Rectangle 1"/>
          <p:cNvSpPr>
            <a:spLocks noGrp="1" noChangeArrowheads="1"/>
          </p:cNvSpPr>
          <p:nvPr>
            <p:ph idx="1"/>
          </p:nvPr>
        </p:nvSpPr>
        <p:spPr bwMode="auto">
          <a:xfrm>
            <a:off x="266007" y="1778007"/>
            <a:ext cx="11654445"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Char char="•"/>
            </a:pPr>
            <a:r>
              <a:rPr kumimoji="0" lang="sr-Latn-RS" altLang="sr-Latn-RS" sz="2800" b="0" i="0" u="none" strike="noStrike" cap="none" normalizeH="0" baseline="0" dirty="0">
                <a:ln>
                  <a:noFill/>
                </a:ln>
                <a:solidFill>
                  <a:schemeClr val="tx1"/>
                </a:solidFill>
                <a:effectLst/>
                <a:latin typeface="Arial" panose="020B0604020202020204" pitchFamily="34" charset="0"/>
              </a:rPr>
              <a:t>Ranko </a:t>
            </a:r>
            <a:r>
              <a:rPr kumimoji="0" lang="sr-Latn-RS" altLang="sr-Latn-RS" sz="2800" b="0" i="0" u="none" strike="noStrike" cap="none" normalizeH="0" baseline="0" dirty="0" err="1">
                <a:ln>
                  <a:noFill/>
                </a:ln>
                <a:solidFill>
                  <a:schemeClr val="tx1"/>
                </a:solidFill>
                <a:effectLst/>
                <a:latin typeface="Arial" panose="020B0604020202020204" pitchFamily="34" charset="0"/>
              </a:rPr>
              <a:t>Rajović</a:t>
            </a:r>
            <a:r>
              <a:rPr kumimoji="0" lang="sr-Latn-RS" altLang="sr-Latn-RS" sz="2800" b="0" i="0" u="none" strike="noStrike" cap="none" normalizeH="0" baseline="0" dirty="0">
                <a:ln>
                  <a:noFill/>
                </a:ln>
                <a:solidFill>
                  <a:schemeClr val="tx1"/>
                </a:solidFill>
                <a:effectLst/>
                <a:latin typeface="Arial" panose="020B0604020202020204" pitchFamily="34" charset="0"/>
              </a:rPr>
              <a:t> (2015). </a:t>
            </a:r>
            <a:r>
              <a:rPr kumimoji="0" lang="sr-Latn-RS" altLang="sr-Latn-RS" sz="2800" b="0" i="1" u="none" strike="noStrike" cap="none" normalizeH="0" baseline="0" dirty="0">
                <a:ln>
                  <a:noFill/>
                </a:ln>
                <a:solidFill>
                  <a:schemeClr val="tx1"/>
                </a:solidFill>
                <a:effectLst/>
                <a:latin typeface="Arial" panose="020B0604020202020204" pitchFamily="34" charset="0"/>
              </a:rPr>
              <a:t>IQ </a:t>
            </a:r>
            <a:r>
              <a:rPr kumimoji="0" lang="sr-Latn-RS" altLang="sr-Latn-RS" sz="2800" b="0" i="1" u="none" strike="noStrike" cap="none" normalizeH="0" baseline="0" dirty="0" err="1">
                <a:ln>
                  <a:noFill/>
                </a:ln>
                <a:solidFill>
                  <a:schemeClr val="tx1"/>
                </a:solidFill>
                <a:effectLst/>
                <a:latin typeface="Arial" panose="020B0604020202020204" pitchFamily="34" charset="0"/>
              </a:rPr>
              <a:t>djeteta</a:t>
            </a:r>
            <a:r>
              <a:rPr kumimoji="0" lang="sr-Latn-RS" altLang="sr-Latn-RS" sz="2800" b="0" i="1" u="none" strike="noStrike" cap="none" normalizeH="0" baseline="0" dirty="0">
                <a:ln>
                  <a:noFill/>
                </a:ln>
                <a:solidFill>
                  <a:schemeClr val="tx1"/>
                </a:solidFill>
                <a:effectLst/>
                <a:latin typeface="Arial" panose="020B0604020202020204" pitchFamily="34" charset="0"/>
              </a:rPr>
              <a:t> – briga roditelja</a:t>
            </a:r>
            <a:r>
              <a:rPr kumimoji="0" lang="sr-Latn-RS" altLang="sr-Latn-RS" sz="2800" b="0" i="0" u="none" strike="noStrike" cap="none" normalizeH="0" baseline="0" dirty="0">
                <a:ln>
                  <a:noFill/>
                </a:ln>
                <a:solidFill>
                  <a:schemeClr val="tx1"/>
                </a:solidFill>
                <a:effectLst/>
                <a:latin typeface="Arial" panose="020B0604020202020204" pitchFamily="34" charset="0"/>
              </a:rPr>
              <a:t>. Harfa. </a:t>
            </a:r>
            <a:endParaRPr kumimoji="0" lang="sr-Latn-RS" altLang="sr-Latn-R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sr-Latn-RS" altLang="sr-Latn-RS" sz="2800" b="0" i="0" u="none" strike="noStrike" cap="none" normalizeH="0" baseline="0" dirty="0" err="1">
                <a:ln>
                  <a:noFill/>
                </a:ln>
                <a:solidFill>
                  <a:schemeClr val="tx1"/>
                </a:solidFill>
                <a:effectLst/>
                <a:latin typeface="Arial" panose="020B0604020202020204" pitchFamily="34" charset="0"/>
              </a:rPr>
              <a:t>Jesper</a:t>
            </a:r>
            <a:r>
              <a:rPr kumimoji="0" lang="sr-Latn-RS" altLang="sr-Latn-RS" sz="2800" b="0" i="0" u="none" strike="noStrike" cap="none" normalizeH="0" baseline="0" dirty="0">
                <a:ln>
                  <a:noFill/>
                </a:ln>
                <a:solidFill>
                  <a:schemeClr val="tx1"/>
                </a:solidFill>
                <a:effectLst/>
                <a:latin typeface="Arial" panose="020B0604020202020204" pitchFamily="34" charset="0"/>
              </a:rPr>
              <a:t> </a:t>
            </a:r>
            <a:r>
              <a:rPr kumimoji="0" lang="sr-Latn-RS" altLang="sr-Latn-RS" sz="2800" b="0" i="0" u="none" strike="noStrike" cap="none" normalizeH="0" baseline="0" dirty="0" err="1">
                <a:ln>
                  <a:noFill/>
                </a:ln>
                <a:solidFill>
                  <a:schemeClr val="tx1"/>
                </a:solidFill>
                <a:effectLst/>
                <a:latin typeface="Arial" panose="020B0604020202020204" pitchFamily="34" charset="0"/>
              </a:rPr>
              <a:t>Juul</a:t>
            </a:r>
            <a:r>
              <a:rPr kumimoji="0" lang="sr-Latn-RS" altLang="sr-Latn-RS" sz="2800" b="0" i="0" u="none" strike="noStrike" cap="none" normalizeH="0" baseline="0" dirty="0">
                <a:ln>
                  <a:noFill/>
                </a:ln>
                <a:solidFill>
                  <a:schemeClr val="tx1"/>
                </a:solidFill>
                <a:effectLst/>
                <a:latin typeface="Arial" panose="020B0604020202020204" pitchFamily="34" charset="0"/>
              </a:rPr>
              <a:t> (2012). </a:t>
            </a:r>
            <a:r>
              <a:rPr kumimoji="0" lang="sr-Latn-RS" altLang="sr-Latn-RS" sz="2800" b="0" i="1" u="none" strike="noStrike" cap="none" normalizeH="0" baseline="0" dirty="0">
                <a:ln>
                  <a:noFill/>
                </a:ln>
                <a:solidFill>
                  <a:schemeClr val="tx1"/>
                </a:solidFill>
                <a:effectLst/>
                <a:latin typeface="Arial" panose="020B0604020202020204" pitchFamily="34" charset="0"/>
              </a:rPr>
              <a:t>Vaše kompetentno dijete</a:t>
            </a:r>
            <a:r>
              <a:rPr kumimoji="0" lang="sr-Latn-RS" altLang="sr-Latn-RS" sz="2800" b="0" i="0" u="none" strike="noStrike" cap="none" normalizeH="0" baseline="0" dirty="0">
                <a:ln>
                  <a:noFill/>
                </a:ln>
                <a:solidFill>
                  <a:schemeClr val="tx1"/>
                </a:solidFill>
                <a:effectLst/>
                <a:latin typeface="Arial" panose="020B0604020202020204" pitchFamily="34" charset="0"/>
              </a:rPr>
              <a:t>. </a:t>
            </a:r>
            <a:r>
              <a:rPr kumimoji="0" lang="sr-Latn-RS" altLang="sr-Latn-RS" sz="2800" b="0" i="0" u="none" strike="noStrike" cap="none" normalizeH="0" baseline="0" dirty="0" err="1">
                <a:ln>
                  <a:noFill/>
                </a:ln>
                <a:solidFill>
                  <a:schemeClr val="tx1"/>
                </a:solidFill>
                <a:effectLst/>
                <a:latin typeface="Arial" panose="020B0604020202020204" pitchFamily="34" charset="0"/>
              </a:rPr>
              <a:t>OceanMore</a:t>
            </a:r>
            <a:r>
              <a:rPr kumimoji="0" lang="sr-Latn-RS" altLang="sr-Latn-RS" sz="2800" b="0" i="0" u="none" strike="noStrike" cap="none" normalizeH="0" baseline="0" dirty="0">
                <a:ln>
                  <a:noFill/>
                </a:ln>
                <a:solidFill>
                  <a:schemeClr val="tx1"/>
                </a:solidFill>
                <a:effectLst/>
                <a:latin typeface="Arial" panose="020B0604020202020204" pitchFamily="34" charset="0"/>
              </a:rPr>
              <a:t>. </a:t>
            </a:r>
            <a:endParaRPr kumimoji="0" lang="sr-Latn-RS" altLang="sr-Latn-R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sr-Latn-RS" altLang="sr-Latn-RS" sz="2800" b="0" i="0" u="none" strike="noStrike" cap="none" normalizeH="0" baseline="0" dirty="0">
                <a:ln>
                  <a:noFill/>
                </a:ln>
                <a:solidFill>
                  <a:schemeClr val="tx1"/>
                </a:solidFill>
                <a:effectLst/>
                <a:latin typeface="Arial" panose="020B0604020202020204" pitchFamily="34" charset="0"/>
              </a:rPr>
              <a:t>UNICEF. Materijali za roditelje o ranom razvoju </a:t>
            </a:r>
            <a:r>
              <a:rPr kumimoji="0" lang="sr-Latn-RS" altLang="sr-Latn-RS" sz="2800" b="0" i="0" u="none" strike="noStrike" cap="none" normalizeH="0" baseline="0" dirty="0" err="1">
                <a:ln>
                  <a:noFill/>
                </a:ln>
                <a:solidFill>
                  <a:schemeClr val="tx1"/>
                </a:solidFill>
                <a:effectLst/>
                <a:latin typeface="Arial" panose="020B0604020202020204" pitchFamily="34" charset="0"/>
              </a:rPr>
              <a:t>djeteta</a:t>
            </a:r>
            <a:r>
              <a:rPr kumimoji="0" lang="sr-Latn-RS" altLang="sr-Latn-RS" sz="2800" b="0" i="0" u="none" strike="noStrike" cap="none" normalizeH="0" baseline="0" dirty="0">
                <a:ln>
                  <a:noFill/>
                </a:ln>
                <a:solidFill>
                  <a:schemeClr val="tx1"/>
                </a:solidFill>
                <a:effectLst/>
                <a:latin typeface="Arial" panose="020B0604020202020204" pitchFamily="34" charset="0"/>
              </a:rPr>
              <a:t>. </a:t>
            </a:r>
            <a:endParaRPr kumimoji="0" lang="sr-Latn-RS" altLang="sr-Latn-R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sr-Latn-RS" altLang="sr-Latn-RS" sz="2800" b="0" i="0" u="none" strike="noStrike" cap="none" normalizeH="0" baseline="0" dirty="0">
                <a:ln>
                  <a:noFill/>
                </a:ln>
                <a:solidFill>
                  <a:schemeClr val="tx1"/>
                </a:solidFill>
                <a:effectLst/>
                <a:latin typeface="Arial" panose="020B0604020202020204" pitchFamily="34" charset="0"/>
              </a:rPr>
              <a:t>Agencija za odgoj i obrazovanje. Stručni materijali i preporuke za odgojno-obrazovni rad. </a:t>
            </a:r>
            <a:endParaRPr kumimoji="0" lang="sr-Latn-RS" altLang="sr-Latn-R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sr-Latn-RS" altLang="sr-Latn-RS" sz="2800" b="0" i="0" u="none" strike="noStrike" cap="none" normalizeH="0" baseline="0" dirty="0">
                <a:ln>
                  <a:noFill/>
                </a:ln>
                <a:solidFill>
                  <a:schemeClr val="tx1"/>
                </a:solidFill>
                <a:effectLst/>
                <a:latin typeface="Arial" panose="020B0604020202020204" pitchFamily="34" charset="0"/>
              </a:rPr>
              <a:t>Ministarstvo znanosti, obrazovanja i mladih. Pravilnik o postupku utvrđivanja psihofizičkog </a:t>
            </a:r>
            <a:endParaRPr kumimoji="0" lang="sr-Latn-RS" altLang="sr-Latn-R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pPr>
            <a:r>
              <a:rPr kumimoji="0" lang="sr-Latn-RS" altLang="sr-Latn-RS" sz="2800" b="0" i="0" u="none" strike="noStrike" cap="none" normalizeH="0" baseline="0" dirty="0">
                <a:ln>
                  <a:noFill/>
                </a:ln>
                <a:solidFill>
                  <a:schemeClr val="tx1"/>
                </a:solidFill>
                <a:effectLst/>
                <a:latin typeface="Arial" panose="020B0604020202020204" pitchFamily="34" charset="0"/>
              </a:rPr>
              <a:t>stanja </a:t>
            </a:r>
            <a:r>
              <a:rPr kumimoji="0" lang="sr-Latn-RS" altLang="sr-Latn-RS" sz="2800" b="0" i="0" u="none" strike="noStrike" cap="none" normalizeH="0" baseline="0" dirty="0" err="1">
                <a:ln>
                  <a:noFill/>
                </a:ln>
                <a:solidFill>
                  <a:schemeClr val="tx1"/>
                </a:solidFill>
                <a:effectLst/>
                <a:latin typeface="Arial" panose="020B0604020202020204" pitchFamily="34" charset="0"/>
              </a:rPr>
              <a:t>djeteta</a:t>
            </a:r>
            <a:r>
              <a:rPr kumimoji="0" lang="sr-Latn-RS" altLang="sr-Latn-RS" sz="2800" b="0" i="0" u="none" strike="noStrike" cap="none" normalizeH="0" baseline="0" dirty="0">
                <a:ln>
                  <a:noFill/>
                </a:ln>
                <a:solidFill>
                  <a:schemeClr val="tx1"/>
                </a:solidFill>
                <a:effectLst/>
                <a:latin typeface="Arial" panose="020B0604020202020204" pitchFamily="34" charset="0"/>
              </a:rPr>
              <a:t>, učenika te sastavu stručnih </a:t>
            </a:r>
            <a:r>
              <a:rPr kumimoji="0" lang="sr-Latn-RS" altLang="sr-Latn-RS" sz="2800" b="0" i="0" u="none" strike="noStrike" cap="none" normalizeH="0" baseline="0" dirty="0" err="1">
                <a:ln>
                  <a:noFill/>
                </a:ln>
                <a:solidFill>
                  <a:schemeClr val="tx1"/>
                </a:solidFill>
                <a:effectLst/>
                <a:latin typeface="Arial" panose="020B0604020202020204" pitchFamily="34" charset="0"/>
              </a:rPr>
              <a:t>povjerenstava</a:t>
            </a:r>
            <a:r>
              <a:rPr kumimoji="0" lang="sr-Latn-RS" altLang="sr-Latn-RS" sz="2800" b="0" i="0" u="none" strike="noStrike" cap="none" normalizeH="0" baseline="0" dirty="0">
                <a:ln>
                  <a:noFill/>
                </a:ln>
                <a:solidFill>
                  <a:schemeClr val="tx1"/>
                </a:solidFill>
                <a:effectLst/>
                <a:latin typeface="Arial" panose="020B0604020202020204" pitchFamily="34" charset="0"/>
              </a:rPr>
              <a:t>. </a:t>
            </a:r>
            <a:endParaRPr kumimoji="0" lang="sr-Latn-RS" altLang="sr-Latn-R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sr-Latn-RS" altLang="sr-Latn-RS" sz="2800" b="0" i="0" u="none" strike="noStrike" cap="none" normalizeH="0" baseline="0" dirty="0">
                <a:ln>
                  <a:noFill/>
                </a:ln>
                <a:solidFill>
                  <a:schemeClr val="tx1"/>
                </a:solidFill>
                <a:effectLst/>
                <a:latin typeface="Arial" panose="020B0604020202020204" pitchFamily="34" charset="0"/>
              </a:rPr>
              <a:t>Hrvatski zavod za javno zdravstvo. Preporuke za zdravo odrastanje i razvoj </a:t>
            </a:r>
            <a:r>
              <a:rPr kumimoji="0" lang="sr-Latn-RS" altLang="sr-Latn-RS" sz="2800" b="0" i="0" u="none" strike="noStrike" cap="none" normalizeH="0" baseline="0" dirty="0" err="1">
                <a:ln>
                  <a:noFill/>
                </a:ln>
                <a:solidFill>
                  <a:schemeClr val="tx1"/>
                </a:solidFill>
                <a:effectLst/>
                <a:latin typeface="Arial" panose="020B0604020202020204" pitchFamily="34" charset="0"/>
              </a:rPr>
              <a:t>djece</a:t>
            </a:r>
            <a:r>
              <a:rPr kumimoji="0" lang="sr-Latn-RS" altLang="sr-Latn-RS" sz="2800" b="0" i="0" u="none" strike="noStrike" cap="none" normalizeH="0" baseline="0" dirty="0">
                <a:ln>
                  <a:noFill/>
                </a:ln>
                <a:solidFill>
                  <a:schemeClr val="tx1"/>
                </a:solidFill>
                <a:effectLst/>
                <a:latin typeface="Arial" panose="020B0604020202020204" pitchFamily="34" charset="0"/>
              </a:rPr>
              <a:t> predškolske dobi </a:t>
            </a:r>
            <a:endParaRPr kumimoji="0" lang="sr-Latn-RS" altLang="sr-Latn-RS" sz="2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solidFill>
                  <a:schemeClr val="accent1">
                    <a:lumMod val="75000"/>
                  </a:schemeClr>
                </a:solidFill>
                <a:latin typeface="Calibri" panose="020F0502020204030204" pitchFamily="34" charset="0"/>
                <a:cs typeface="Calibri" panose="020F0502020204030204" pitchFamily="34" charset="0"/>
              </a:rPr>
              <a:t>ZAHVALJUJEM NA PAŽNJI</a:t>
            </a:r>
            <a:endParaRPr lang="hr-HR" dirty="0">
              <a:solidFill>
                <a:schemeClr val="accent1">
                  <a:lumMod val="75000"/>
                </a:schemeClr>
              </a:solidFill>
              <a:latin typeface="Calibri" panose="020F0502020204030204" pitchFamily="34" charset="0"/>
              <a:cs typeface="Calibri" panose="020F0502020204030204" pitchFamily="34" charset="0"/>
            </a:endParaRPr>
          </a:p>
        </p:txBody>
      </p:sp>
      <p:sp>
        <p:nvSpPr>
          <p:cNvPr id="4" name="Rezervirano mjesto sadržaja 3"/>
          <p:cNvSpPr>
            <a:spLocks noGrp="1"/>
          </p:cNvSpPr>
          <p:nvPr>
            <p:ph idx="1"/>
          </p:nvPr>
        </p:nvSpPr>
        <p:spPr>
          <a:xfrm>
            <a:off x="1616330" y="1747533"/>
            <a:ext cx="9659789" cy="4029905"/>
          </a:xfrm>
        </p:spPr>
        <p:txBody>
          <a:bodyPr/>
          <a:lstStyle/>
          <a:p>
            <a:r>
              <a:rPr lang="hr-HR" sz="3600" dirty="0"/>
              <a:t>PITANJA?</a:t>
            </a:r>
            <a:endParaRPr lang="hr-HR" sz="3600" dirty="0"/>
          </a:p>
          <a:p>
            <a:endParaRPr lang="hr-HR" dirty="0"/>
          </a:p>
        </p:txBody>
      </p:sp>
      <p:sp>
        <p:nvSpPr>
          <p:cNvPr id="6" name="Google Shape;279;p38"/>
          <p:cNvSpPr/>
          <p:nvPr/>
        </p:nvSpPr>
        <p:spPr>
          <a:xfrm>
            <a:off x="1616330" y="2752023"/>
            <a:ext cx="1934246" cy="1786513"/>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1" y="338667"/>
            <a:ext cx="10597654" cy="1515087"/>
          </a:xfrm>
        </p:spPr>
        <p:txBody>
          <a:bodyPr>
            <a:normAutofit fontScale="90000"/>
          </a:bodyPr>
          <a:lstStyle/>
          <a:p>
            <a:r>
              <a:rPr lang="hr-HR" dirty="0"/>
              <a:t>Prijave za  upis u prvi razred osnovne škole podnose se putem Nacionalnog informacijskog sustava na poveznici </a:t>
            </a:r>
            <a:r>
              <a:rPr lang="hr-HR" dirty="0">
                <a:solidFill>
                  <a:srgbClr val="0070C0"/>
                </a:solidFill>
              </a:rPr>
              <a:t>https://osnovne.e-upisi.hr/</a:t>
            </a:r>
            <a:br>
              <a:rPr lang="hr-HR" dirty="0"/>
            </a:br>
            <a:endParaRPr lang="hr-HR" dirty="0"/>
          </a:p>
        </p:txBody>
      </p:sp>
      <p:sp>
        <p:nvSpPr>
          <p:cNvPr id="3" name="Rezervirano mjesto sadržaja 2"/>
          <p:cNvSpPr>
            <a:spLocks noGrp="1"/>
          </p:cNvSpPr>
          <p:nvPr>
            <p:ph idx="1"/>
          </p:nvPr>
        </p:nvSpPr>
        <p:spPr>
          <a:xfrm>
            <a:off x="321733" y="2015732"/>
            <a:ext cx="10733121" cy="4037749"/>
          </a:xfrm>
        </p:spPr>
        <p:txBody>
          <a:bodyPr>
            <a:normAutofit/>
          </a:bodyPr>
          <a:lstStyle/>
          <a:p>
            <a:pPr algn="l"/>
            <a:r>
              <a:rPr lang="hr-HR" sz="2600" b="1" i="0" dirty="0">
                <a:solidFill>
                  <a:srgbClr val="0070C0"/>
                </a:solidFill>
                <a:effectLst/>
                <a:latin typeface="Source Sans Pro" panose="020B0503030403020204" pitchFamily="34" charset="0"/>
              </a:rPr>
              <a:t>predaja zahtjeva za redovni upis - od 16.2. do 15.3.</a:t>
            </a:r>
            <a:endParaRPr lang="hr-HR" sz="2600" b="1" i="0" dirty="0">
              <a:solidFill>
                <a:srgbClr val="0070C0"/>
              </a:solidFill>
              <a:effectLst/>
              <a:latin typeface="Source Sans Pro" panose="020B0503030403020204" pitchFamily="34" charset="0"/>
            </a:endParaRPr>
          </a:p>
          <a:p>
            <a:pPr algn="l"/>
            <a:r>
              <a:rPr lang="hr-HR" sz="2600" b="1" i="0" dirty="0">
                <a:solidFill>
                  <a:srgbClr val="0070C0"/>
                </a:solidFill>
                <a:effectLst/>
                <a:latin typeface="Source Sans Pro" panose="020B0503030403020204" pitchFamily="34" charset="0"/>
              </a:rPr>
              <a:t>predaja zahtjeva za prijevremeni upis – od 16.2. do 31.3.</a:t>
            </a:r>
            <a:endParaRPr lang="hr-HR" sz="2600" b="1" i="0" dirty="0">
              <a:solidFill>
                <a:srgbClr val="0070C0"/>
              </a:solidFill>
              <a:effectLst/>
              <a:latin typeface="Source Sans Pro" panose="020B0503030403020204" pitchFamily="34" charset="0"/>
            </a:endParaRPr>
          </a:p>
          <a:p>
            <a:r>
              <a:rPr lang="hr-HR" sz="2600" b="1" i="0" dirty="0">
                <a:solidFill>
                  <a:srgbClr val="0070C0"/>
                </a:solidFill>
                <a:effectLst/>
                <a:latin typeface="Source Sans Pro" panose="020B0503030403020204" pitchFamily="34" charset="0"/>
              </a:rPr>
              <a:t>predaja zahtjeva za privremeno oslobađanje od upisa - od 16.2. do </a:t>
            </a:r>
            <a:r>
              <a:rPr lang="hr-HR" sz="2600" b="1" dirty="0">
                <a:solidFill>
                  <a:srgbClr val="0070C0"/>
                </a:solidFill>
                <a:latin typeface="Source Sans Pro" panose="020B0503030403020204" pitchFamily="34" charset="0"/>
              </a:rPr>
              <a:t>31.3. </a:t>
            </a:r>
            <a:endParaRPr lang="hr-HR" sz="2600" b="1" dirty="0">
              <a:solidFill>
                <a:srgbClr val="0070C0"/>
              </a:solidFill>
              <a:latin typeface="Source Sans Pro" panose="020B0503030403020204" pitchFamily="34" charset="0"/>
            </a:endParaRPr>
          </a:p>
          <a:p>
            <a:r>
              <a:rPr lang="hr-HR" sz="2600" b="1" dirty="0">
                <a:solidFill>
                  <a:srgbClr val="0070C0"/>
                </a:solidFill>
                <a:latin typeface="Source Sans Pro" panose="020B0503030403020204" pitchFamily="34" charset="0"/>
              </a:rPr>
              <a:t>predaja zahtjeva za redovni upis za djecu s teškoćama – od 2.2. do 15.4.</a:t>
            </a:r>
            <a:endParaRPr lang="hr-HR" sz="2600" b="1" dirty="0">
              <a:solidFill>
                <a:srgbClr val="0070C0"/>
              </a:solidFill>
              <a:latin typeface="Source Sans Pro" panose="020B0503030403020204" pitchFamily="34" charset="0"/>
            </a:endParaRPr>
          </a:p>
          <a:p>
            <a:pPr algn="l"/>
            <a:endParaRPr lang="hr-HR" sz="2600" b="1" i="0" dirty="0">
              <a:solidFill>
                <a:srgbClr val="0070C0"/>
              </a:solidFill>
              <a:effectLst/>
              <a:latin typeface="Source Sans Pro" panose="020B0503030403020204" pitchFamily="34" charset="0"/>
            </a:endParaRPr>
          </a:p>
          <a:p>
            <a:endParaRPr lang="hr-H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270933" y="2015732"/>
            <a:ext cx="10783921" cy="3450613"/>
          </a:xfrm>
        </p:spPr>
        <p:txBody>
          <a:bodyPr>
            <a:normAutofit lnSpcReduction="10000"/>
          </a:bodyPr>
          <a:lstStyle/>
          <a:p>
            <a:pPr marL="0" indent="0">
              <a:buNone/>
            </a:pPr>
            <a:endParaRPr lang="hr-HR" dirty="0"/>
          </a:p>
          <a:p>
            <a:r>
              <a:rPr lang="hr-HR" sz="3200" dirty="0"/>
              <a:t>S obzirom na to da se u sustav elektroničkih upisa u osnovne škole pristupa putem portala e-Građani, roditelji/skrbnici koji nemaju vjerodajnice dužni su se obratiti osnovnoj školi kojoj dijete pripada prema upisnom području, koja će u njihovo ime izvršiti prijavu.</a:t>
            </a:r>
            <a:endParaRPr lang="hr-HR"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95402" y="620786"/>
            <a:ext cx="9601196" cy="2139192"/>
          </a:xfrm>
        </p:spPr>
        <p:txBody>
          <a:bodyPr>
            <a:normAutofit/>
          </a:bodyPr>
          <a:lstStyle/>
          <a:p>
            <a:r>
              <a:rPr lang="hr-HR" dirty="0"/>
              <a:t>Poveznica za e-upis: </a:t>
            </a:r>
            <a:r>
              <a:rPr lang="hr-HR" u="sng" dirty="0">
                <a:hlinkClick r:id="rId1"/>
              </a:rPr>
              <a:t>https://osnovne.e-upisi.hr/</a:t>
            </a:r>
            <a:br>
              <a:rPr lang="hr-HR" dirty="0"/>
            </a:br>
            <a:endParaRPr lang="hr-HR" dirty="0"/>
          </a:p>
        </p:txBody>
      </p:sp>
      <p:sp>
        <p:nvSpPr>
          <p:cNvPr id="3" name="Rezervirano mjesto sadržaja 2"/>
          <p:cNvSpPr>
            <a:spLocks noGrp="1"/>
          </p:cNvSpPr>
          <p:nvPr>
            <p:ph idx="1"/>
          </p:nvPr>
        </p:nvSpPr>
        <p:spPr/>
        <p:txBody>
          <a:bodyPr>
            <a:normAutofit fontScale="92500" lnSpcReduction="10000"/>
          </a:bodyPr>
          <a:lstStyle/>
          <a:p>
            <a:r>
              <a:rPr lang="hr-HR" dirty="0"/>
              <a:t>Kada uđete u aplikaciju kraj imena i prezimena Vašeg djeteta koje na listi školskih obveznika imati ćete ponuđeno: </a:t>
            </a:r>
            <a:r>
              <a:rPr lang="hr-HR" b="1" dirty="0"/>
              <a:t>„REDOVAN UPIS“, „REDOVAN UPIS ZA DJECU S TEŠKOĆAMA U RAZVOJU“ te „PRIVREMENO OSLOBAĐANJE“.</a:t>
            </a:r>
            <a:endParaRPr lang="hr-HR" dirty="0"/>
          </a:p>
          <a:p>
            <a:r>
              <a:rPr lang="hr-HR" dirty="0"/>
              <a:t>„Privremeno oslobađanje“ biraju SAMO roditelji djeteta kojemu je zdravlje teško oštećeno ili ima višestruke teškoće.</a:t>
            </a:r>
            <a:endParaRPr lang="hr-HR" dirty="0"/>
          </a:p>
          <a:p>
            <a:r>
              <a:rPr lang="hr-HR" b="1" dirty="0"/>
              <a:t>Ukoliko netko od Vas smatra da mu je dijete urednog razvoja, ali emocionalno nezrelo i nespremno za polazak u školu birate „REDOVAN UPIS“,</a:t>
            </a:r>
            <a:r>
              <a:rPr lang="hr-HR" dirty="0"/>
              <a:t> a o razlozima eventualne odgode ćete izvijestiti Stručno povjerenstvo škole prilikom utvrđivanja psihofizičkog stanja djeteta.</a:t>
            </a:r>
            <a:endParaRPr lang="hr-HR" dirty="0"/>
          </a:p>
          <a:p>
            <a:endParaRPr lang="hr-H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6267" y="237067"/>
            <a:ext cx="11887200" cy="1616687"/>
          </a:xfrm>
        </p:spPr>
        <p:txBody>
          <a:bodyPr>
            <a:normAutofit fontScale="90000"/>
          </a:bodyPr>
          <a:lstStyle/>
          <a:p>
            <a:r>
              <a:rPr lang="hr-HR" sz="4000" dirty="0"/>
              <a:t>Nakon toga slijedi dio popunjavanja podataka o roditeljima i djetetu u </a:t>
            </a:r>
            <a:r>
              <a:rPr lang="hr-HR" sz="4000" b="1" dirty="0"/>
              <a:t>6 koraka (ispunjavate sve označeno zvjezdicom * ):</a:t>
            </a:r>
            <a:br>
              <a:rPr lang="hr-HR" dirty="0"/>
            </a:br>
            <a:endParaRPr lang="hr-HR" dirty="0"/>
          </a:p>
        </p:txBody>
      </p:sp>
      <p:sp>
        <p:nvSpPr>
          <p:cNvPr id="3" name="Rezervirano mjesto sadržaja 2"/>
          <p:cNvSpPr>
            <a:spLocks noGrp="1"/>
          </p:cNvSpPr>
          <p:nvPr>
            <p:ph idx="1"/>
          </p:nvPr>
        </p:nvSpPr>
        <p:spPr/>
        <p:txBody>
          <a:bodyPr>
            <a:normAutofit fontScale="62500" lnSpcReduction="20000"/>
          </a:bodyPr>
          <a:lstStyle/>
          <a:p>
            <a:r>
              <a:rPr lang="hr-HR" dirty="0"/>
              <a:t>1.      Podaci o roditeljima</a:t>
            </a:r>
            <a:endParaRPr lang="hr-HR" dirty="0"/>
          </a:p>
          <a:p>
            <a:r>
              <a:rPr lang="hr-HR" dirty="0"/>
              <a:t>2.      Podaci o djetetu</a:t>
            </a:r>
            <a:endParaRPr lang="hr-HR" dirty="0"/>
          </a:p>
          <a:p>
            <a:r>
              <a:rPr lang="hr-HR" dirty="0"/>
              <a:t>3.      Odabir osnovne škole (ovdje birate izborne predmete, produženi boravak, potreban prijevoz)</a:t>
            </a:r>
            <a:endParaRPr lang="hr-HR" dirty="0"/>
          </a:p>
          <a:p>
            <a:r>
              <a:rPr lang="hr-HR" dirty="0"/>
              <a:t>4.      Inicijalni upitnik</a:t>
            </a:r>
            <a:endParaRPr lang="hr-HR" dirty="0"/>
          </a:p>
          <a:p>
            <a:r>
              <a:rPr lang="hr-HR" dirty="0"/>
              <a:t>5.      Prilaganje dokumentacije</a:t>
            </a:r>
            <a:endParaRPr lang="hr-HR" dirty="0"/>
          </a:p>
          <a:p>
            <a:r>
              <a:rPr lang="hr-HR" dirty="0"/>
              <a:t>-        za PRIJEVREMENI UPIS – Obrazac 6 i mišljenje stručnog tima predškolske ustanove o psihofizičkom stanju djeteta;</a:t>
            </a:r>
            <a:endParaRPr lang="hr-HR" dirty="0"/>
          </a:p>
          <a:p>
            <a:r>
              <a:rPr lang="hr-HR" dirty="0"/>
              <a:t>-        za PRIVREMENO OSLOBAĐANJE – Obrazac 6 te medicinska dokumentacija o zdravstvenom i razvojnom stanju te nalaz i mišljenje jedinstvenog tijela vještačenja;</a:t>
            </a:r>
            <a:endParaRPr lang="hr-HR" dirty="0"/>
          </a:p>
          <a:p>
            <a:r>
              <a:rPr lang="hr-HR" dirty="0"/>
              <a:t>-        </a:t>
            </a:r>
            <a:r>
              <a:rPr lang="hr-HR" b="1" dirty="0"/>
              <a:t>ovdje se unosi i Zahtjev za odobravanje upisa učenika u osnovnu školu kojoj ne pripada po upisnom području</a:t>
            </a:r>
            <a:endParaRPr lang="hr-HR" b="1" dirty="0"/>
          </a:p>
          <a:p>
            <a:r>
              <a:rPr lang="hr-HR" dirty="0"/>
              <a:t>6.      Potvrda zahtjeva (sve ćete moći još jednom u posljednjem koraku pregledati)</a:t>
            </a:r>
            <a:endParaRPr lang="hr-HR" dirty="0"/>
          </a:p>
          <a:p>
            <a:endParaRPr lang="hr-H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p:txBody>
          <a:bodyPr/>
          <a:lstStyle/>
          <a:p>
            <a:r>
              <a:rPr lang="hr-HR" dirty="0"/>
              <a:t>Ukoliko tijekom pregleda unesenih podataka u 6. koraku primijetite pogreške, svaki zahtjev se može obrisati i krenuti ispunjavati ponovno.</a:t>
            </a:r>
            <a:endParaRPr lang="hr-HR" dirty="0"/>
          </a:p>
          <a:p>
            <a:r>
              <a:rPr lang="hr-HR" dirty="0"/>
              <a:t>Kada ste sigurni da ste sve ispravno unijeli kliknite „POŠALJI ZAHTJEV“ u donjem desnom kutu.</a:t>
            </a:r>
            <a:endParaRPr lang="hr-HR" dirty="0"/>
          </a:p>
          <a:p>
            <a:endParaRPr lang="hr-H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45067" y="575733"/>
            <a:ext cx="10309787" cy="1278021"/>
          </a:xfrm>
        </p:spPr>
        <p:txBody>
          <a:bodyPr>
            <a:normAutofit fontScale="90000"/>
          </a:bodyPr>
          <a:lstStyle/>
          <a:p>
            <a:r>
              <a:rPr lang="hr-HR" b="1" dirty="0"/>
              <a:t>PRAVILNIK O POSTUPKU UTVRĐIVANJA PSIHOFIZIČKOG STANJA DJETETA, UČENIKA TE SASTAVU STRUČNIH POVJERENSTAVA</a:t>
            </a:r>
            <a:br>
              <a:rPr lang="hr-HR" b="1" dirty="0"/>
            </a:br>
            <a:endParaRPr lang="hr-HR" dirty="0"/>
          </a:p>
        </p:txBody>
      </p:sp>
      <p:sp>
        <p:nvSpPr>
          <p:cNvPr id="3" name="Rezervirano mjesto sadržaja 2"/>
          <p:cNvSpPr>
            <a:spLocks noGrp="1"/>
          </p:cNvSpPr>
          <p:nvPr>
            <p:ph idx="1"/>
          </p:nvPr>
        </p:nvSpPr>
        <p:spPr>
          <a:xfrm>
            <a:off x="338667" y="2015732"/>
            <a:ext cx="11565466" cy="3826268"/>
          </a:xfrm>
        </p:spPr>
        <p:txBody>
          <a:bodyPr/>
          <a:lstStyle/>
          <a:p>
            <a:r>
              <a:rPr lang="hr-HR" dirty="0"/>
              <a:t>Prije upisa u prvi razred osnovne škole </a:t>
            </a:r>
            <a:r>
              <a:rPr lang="hr-HR" b="1" dirty="0"/>
              <a:t>obvezno je utvrđivanje psihofizičkog stanja djeteta, školskog obveznika. Psihofizičko stanje djeteta utvrđuje Stručno povjerenstvo svake osnovne škole. Utvrđivanje psihofizičkog stanja djeteta provodi se radi redovitog upisa, prijevremenog upisa, odgode upisa ili privremenog oslobađanja od upisa u prvi razred osnovne škole.</a:t>
            </a:r>
            <a:endParaRPr lang="hr-HR" b="1" dirty="0"/>
          </a:p>
          <a:p>
            <a:endParaRPr lang="hr-HR" dirty="0"/>
          </a:p>
        </p:txBody>
      </p:sp>
    </p:spTree>
  </p:cSld>
  <p:clrMapOvr>
    <a:masterClrMapping/>
  </p:clrMapOvr>
</p:sld>
</file>

<file path=ppt/theme/theme1.xml><?xml version="1.0" encoding="utf-8"?>
<a:theme xmlns:a="http://schemas.openxmlformats.org/drawingml/2006/main" name="Galerija">
  <a:themeElements>
    <a:clrScheme name="Galerij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ja">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j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0</TotalTime>
  <Words>9105</Words>
  <Application>WPS Presentation</Application>
  <PresentationFormat>Široki zaslon</PresentationFormat>
  <Paragraphs>211</Paragraphs>
  <Slides>36</Slides>
  <Notes>4</Notes>
  <HiddenSlides>0</HiddenSlides>
  <MMClips>2</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36</vt:i4>
      </vt:variant>
    </vt:vector>
  </HeadingPairs>
  <TitlesOfParts>
    <vt:vector size="51" baseType="lpstr">
      <vt:lpstr>Arial</vt:lpstr>
      <vt:lpstr>SimSun</vt:lpstr>
      <vt:lpstr>Wingdings</vt:lpstr>
      <vt:lpstr>Calibri Light</vt:lpstr>
      <vt:lpstr>Source Sans Pro</vt:lpstr>
      <vt:lpstr>Calibri</vt:lpstr>
      <vt:lpstr>Times New Roman</vt:lpstr>
      <vt:lpstr>Gill Sans MT</vt:lpstr>
      <vt:lpstr>Microsoft YaHei</vt:lpstr>
      <vt:lpstr>Arial Unicode MS</vt:lpstr>
      <vt:lpstr>Comic Sans MS</vt:lpstr>
      <vt:lpstr>open sans</vt:lpstr>
      <vt:lpstr>Segoe Print</vt:lpstr>
      <vt:lpstr>Tahoma</vt:lpstr>
      <vt:lpstr>Galerija</vt:lpstr>
      <vt:lpstr>„Prvi školski koraci –  je li moje dijete spremno za 1. razred?”</vt:lpstr>
      <vt:lpstr>Proces UPISA djece u prvi razred osnovne škole za školsku godinu 2026./2027. na području Bjelovarsko-bilogorske županije</vt:lpstr>
      <vt:lpstr>PowerPoint 演示文稿</vt:lpstr>
      <vt:lpstr>Prijave za  upis u prvi razred osnovne škole podnose se putem Nacionalnog informacijskog sustava na poveznici https://osnovne.e-upisi.hr/ </vt:lpstr>
      <vt:lpstr>PowerPoint 演示文稿</vt:lpstr>
      <vt:lpstr>Poveznica za e-upis: https://osnovne.e-upisi.hr/ </vt:lpstr>
      <vt:lpstr>Nakon toga slijedi dio popunjavanja podataka o roditeljima i djetetu u 6 koraka (ispunjavate sve označeno zvjezdicom * ): </vt:lpstr>
      <vt:lpstr>PowerPoint 演示文稿</vt:lpstr>
      <vt:lpstr>PRAVILNIK O POSTUPKU UTVRĐIVANJA PSIHOFIZIČKOG STANJA DJETETA, UČENIKA TE SASTAVU STRUČNIH POVJERENSTAVA </vt:lpstr>
      <vt:lpstr>O POSTUPKU UTVRĐIVANJA PSIHOFIZIČKOG STANJA DJETETA…</vt:lpstr>
      <vt:lpstr>PowerPoint 演示文稿</vt:lpstr>
      <vt:lpstr> SURADNJA???? </vt:lpstr>
      <vt:lpstr>Što djeca NE TREBAJU znati prilikom upisa u prvi razred?</vt:lpstr>
      <vt:lpstr>Što BI TREBALI znati i moći prilikom upisa u  prvi razred?</vt:lpstr>
      <vt:lpstr>Opći pojmovi o sebi </vt:lpstr>
      <vt:lpstr>VREMENSKA orijentacija </vt:lpstr>
      <vt:lpstr>PROSTORNA ORIJENTACIJA</vt:lpstr>
      <vt:lpstr>GRAFOMOTORNI RAZVOJ</vt:lpstr>
      <vt:lpstr>GOVORNO JEZIČNI rAZVOJ </vt:lpstr>
      <vt:lpstr>PREDČITALAČKE VJEŠTINE</vt:lpstr>
      <vt:lpstr>Predmatematičke i matematičke vještine</vt:lpstr>
      <vt:lpstr>VIZUALNA PERCEPCIJA I DISKRIMINACIJA </vt:lpstr>
      <vt:lpstr>PAMĆENJE / SPOSOBNOST GENERALIZACIJE I LOGIČKOG ZAKLJUČIVANJA</vt:lpstr>
      <vt:lpstr>KONCENTRACIJA</vt:lpstr>
      <vt:lpstr> „Sinaptičko orezivanje”-</vt:lpstr>
      <vt:lpstr>„Kompjuterskim programima je cilj zadržati pažnju djece-ne kroz sudjelovanje i predanost-već stimuliranom, visoko-intezivnom grafikom”</vt:lpstr>
      <vt:lpstr>ŠTO NAM JE ČINITI???</vt:lpstr>
      <vt:lpstr>PowerPoint 演示文稿</vt:lpstr>
      <vt:lpstr>ČITAJTE PRIČE, IZMIŠLJAJTE IH, NEKA IH ONI PRIČAJU</vt:lpstr>
      <vt:lpstr>KUĆNA ZADUŽENJA…</vt:lpstr>
      <vt:lpstr>IGRAJTE SE….</vt:lpstr>
      <vt:lpstr>RAZVIJAJTE FINU MOTORIKU ŠAKE I PRSTIJU</vt:lpstr>
      <vt:lpstr>RAZVIJAJTE MOTORIKU I KOORDINACIJU TIJELA… </vt:lpstr>
      <vt:lpstr>„Priča o kineskom bambusu“  </vt:lpstr>
      <vt:lpstr>"Izvori i preporučena literatura"</vt:lpstr>
      <vt:lpstr>ZAHVALJUJEM NA PAŽNJI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„ŠKOLA BEZ BOLA”</dc:title>
  <dc:creator>Ivana</dc:creator>
  <cp:lastModifiedBy>Zbornica</cp:lastModifiedBy>
  <cp:revision>79</cp:revision>
  <dcterms:created xsi:type="dcterms:W3CDTF">2019-01-30T10:05:00Z</dcterms:created>
  <dcterms:modified xsi:type="dcterms:W3CDTF">2026-07-09T08:40:08Z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9E6A699C074E4215A5B0EC18A21CD958_12</vt:lpwstr>
  </property>
  <property fmtid="{D5CDD505-2E9C-101B-9397-08002B2CF9AE}" pid="3" name="KSOProductBuildVer">
    <vt:lpwstr>1033-12.2.0.16909</vt:lpwstr>
  </property>
</Properties>
</file>