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70" r:id="rId6"/>
    <p:sldId id="261" r:id="rId7"/>
    <p:sldId id="262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6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0349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127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188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951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37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59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79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663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275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72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43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ravnatelj@os-dezanovac.skole.hr" TargetMode="External"/><Relationship Id="rId2" Type="http://schemas.openxmlformats.org/officeDocument/2006/relationships/hyperlink" Target="mailto:os.dezanovac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s-dezanovac.skole.h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0745B6-FDB9-4D87-A9EC-629D6C4BA0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e Spomenica – OŠ Dežanovac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0F5DE1C-B293-4543-A29F-7A8D96551B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Školska 2024./2025.</a:t>
            </a:r>
          </a:p>
        </p:txBody>
      </p:sp>
    </p:spTree>
    <p:extLst>
      <p:ext uri="{BB962C8B-B14F-4D97-AF65-F5344CB8AC3E}">
        <p14:creationId xmlns:p14="http://schemas.microsoft.com/office/powerpoint/2010/main" val="1700781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257EF2-BC07-4A27-9A00-62A9CA4E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Izborni predmeti 2024./2025.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4D4C3D7F-FB22-46EC-BD93-6542189E8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52715"/>
              </p:ext>
            </p:extLst>
          </p:nvPr>
        </p:nvGraphicFramePr>
        <p:xfrm>
          <a:off x="5037835" y="626810"/>
          <a:ext cx="5754370" cy="2010411"/>
        </p:xfrm>
        <a:graphic>
          <a:graphicData uri="http://schemas.openxmlformats.org/drawingml/2006/table">
            <a:tbl>
              <a:tblPr firstRow="1" firstCol="1" bandRow="1"/>
              <a:tblGrid>
                <a:gridCol w="955675">
                  <a:extLst>
                    <a:ext uri="{9D8B030D-6E8A-4147-A177-3AD203B41FA5}">
                      <a16:colId xmlns:a16="http://schemas.microsoft.com/office/drawing/2014/main" val="1790659890"/>
                    </a:ext>
                  </a:extLst>
                </a:gridCol>
                <a:gridCol w="656590">
                  <a:extLst>
                    <a:ext uri="{9D8B030D-6E8A-4147-A177-3AD203B41FA5}">
                      <a16:colId xmlns:a16="http://schemas.microsoft.com/office/drawing/2014/main" val="3913174695"/>
                    </a:ext>
                  </a:extLst>
                </a:gridCol>
                <a:gridCol w="807085">
                  <a:extLst>
                    <a:ext uri="{9D8B030D-6E8A-4147-A177-3AD203B41FA5}">
                      <a16:colId xmlns:a16="http://schemas.microsoft.com/office/drawing/2014/main" val="196980864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1657128536"/>
                    </a:ext>
                  </a:extLst>
                </a:gridCol>
                <a:gridCol w="801370">
                  <a:extLst>
                    <a:ext uri="{9D8B030D-6E8A-4147-A177-3AD203B41FA5}">
                      <a16:colId xmlns:a16="http://schemas.microsoft.com/office/drawing/2014/main" val="2709494516"/>
                    </a:ext>
                  </a:extLst>
                </a:gridCol>
                <a:gridCol w="718820">
                  <a:extLst>
                    <a:ext uri="{9D8B030D-6E8A-4147-A177-3AD203B41FA5}">
                      <a16:colId xmlns:a16="http://schemas.microsoft.com/office/drawing/2014/main" val="4095931057"/>
                    </a:ext>
                  </a:extLst>
                </a:gridCol>
                <a:gridCol w="998855">
                  <a:extLst>
                    <a:ext uri="{9D8B030D-6E8A-4147-A177-3AD203B41FA5}">
                      <a16:colId xmlns:a16="http://schemas.microsoft.com/office/drawing/2014/main" val="1493489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*/UČ.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ČEŠKI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KATOL. VJ.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PRAV. VJ.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SRPSKI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Mađarski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375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1./</a:t>
                      </a: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367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914615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10/12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3/12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43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/10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5/9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8/9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9/9 Izb.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1/9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2/9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064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UKUPNO:52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32/52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43/52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49/52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6/52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9/52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450303"/>
                  </a:ext>
                </a:extLst>
              </a:tr>
            </a:tbl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866CFDF4-10E0-4D0F-A047-EE4071250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763680"/>
              </p:ext>
            </p:extLst>
          </p:nvPr>
        </p:nvGraphicFramePr>
        <p:xfrm>
          <a:off x="5037835" y="3300104"/>
          <a:ext cx="5754370" cy="2440434"/>
        </p:xfrm>
        <a:graphic>
          <a:graphicData uri="http://schemas.openxmlformats.org/drawingml/2006/table">
            <a:tbl>
              <a:tblPr firstRow="1" firstCol="1" bandRow="1"/>
              <a:tblGrid>
                <a:gridCol w="946150">
                  <a:extLst>
                    <a:ext uri="{9D8B030D-6E8A-4147-A177-3AD203B41FA5}">
                      <a16:colId xmlns:a16="http://schemas.microsoft.com/office/drawing/2014/main" val="2515652030"/>
                    </a:ext>
                  </a:extLst>
                </a:gridCol>
                <a:gridCol w="664210">
                  <a:extLst>
                    <a:ext uri="{9D8B030D-6E8A-4147-A177-3AD203B41FA5}">
                      <a16:colId xmlns:a16="http://schemas.microsoft.com/office/drawing/2014/main" val="2268497991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175103425"/>
                    </a:ext>
                  </a:extLst>
                </a:gridCol>
                <a:gridCol w="889635">
                  <a:extLst>
                    <a:ext uri="{9D8B030D-6E8A-4147-A177-3AD203B41FA5}">
                      <a16:colId xmlns:a16="http://schemas.microsoft.com/office/drawing/2014/main" val="871682121"/>
                    </a:ext>
                  </a:extLst>
                </a:gridCol>
                <a:gridCol w="880745">
                  <a:extLst>
                    <a:ext uri="{9D8B030D-6E8A-4147-A177-3AD203B41FA5}">
                      <a16:colId xmlns:a16="http://schemas.microsoft.com/office/drawing/2014/main" val="2038042226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3349310788"/>
                    </a:ext>
                  </a:extLst>
                </a:gridCol>
                <a:gridCol w="865505">
                  <a:extLst>
                    <a:ext uri="{9D8B030D-6E8A-4147-A177-3AD203B41FA5}">
                      <a16:colId xmlns:a16="http://schemas.microsoft.com/office/drawing/2014/main" val="28581149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/UČ.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ČEŠKI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KATOL. VJ.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PRAV. VJ.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SRPSKI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Mađarski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321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5./14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503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16/16 red.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1/16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497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13/13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472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9/18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/18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18/18 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0/18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189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UKUPNO:61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2/61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1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 1. do 8./113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10/113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11/113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449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545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30E53F-013F-469C-9340-46C50ECDC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Statistika, izborni predmeti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39DC4D-48BA-4398-9244-2FA189E60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3611" y="411061"/>
            <a:ext cx="6836709" cy="5640747"/>
          </a:xfrm>
        </p:spPr>
        <p:txBody>
          <a:bodyPr>
            <a:normAutofit fontScale="70000" lnSpcReduction="20000"/>
          </a:bodyPr>
          <a:lstStyle/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RN: VJERONAUK KATOLIČKI 43/52  ili 82.69%,      PN 50/61 ili 81,97%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 KATOLIČKI VJERONAUK: 93/113 ili 82,30% (bilo 79%) 	+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RN: ČEŠKI 32/52 ili 61,54%;      PN 35/61 ili 57,38%  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 	ČEŠKI: 67/113 ili 59,29%  	(bilo 56,78%)		 +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RN: INFORMATIKA 49/52 ili 94,23% ;    PN  61/61 ili 100% 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 	INFORMATIKA 110/113 ili 97,35%     	(bilo 96,61%) 	+ 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hr-HR" b="1" dirty="0">
                <a:solidFill>
                  <a:srgbClr val="38562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 IZBORNI INFORMATIKA: 80/83	96,39% (bilo </a:t>
            </a:r>
            <a:r>
              <a:rPr lang="hr-HR" b="1" u="sng" dirty="0">
                <a:solidFill>
                  <a:srgbClr val="38562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97,62%) </a:t>
            </a:r>
            <a:r>
              <a:rPr lang="hr-HR" b="1" dirty="0">
                <a:solidFill>
                  <a:srgbClr val="38562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175" indent="-3175"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RN: SRPSKI 6/52 ili  11,54%    (bilo 9,43%;)     PN 4/61 </a:t>
            </a:r>
            <a:r>
              <a:rPr lang="hr-HR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ili 6,56%	(bilo 1,54%!)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	SRPSKI 10/113 ili 8,85%	(bilo 5,08% 23./24., ili  6,78% 22/23.) 	+     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RN: PRAVOSLAVNI VJERONAUK 6/52 ili 11,54%;     PN 4/61 ili 6,56%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	PRAVOSLAVNI VJERONAUK 10/113 ili 8,85%	(bilo 7,63%) 	+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Mađarski jezik: 	RN 9/52 ili 17,31%, 	PN 2/61 ili 3,23%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175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UKUPNO: 9/113 ili 9,73%		(bilo 6,78% 23./24.) 	+	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947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FAB615-1CBE-4275-954F-5DCAB2971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Obilježavanje važnijih datuma, priredbe…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02B2C027-1BB0-40D8-9E0F-E9320F5BA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206818"/>
            <a:ext cx="6281738" cy="444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2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7DEA03-DF75-4223-8DD0-E3843A6A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Obilježavanje važnijih datuma, priredbe, projekti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935F82-22AA-4D24-99CA-18FE1BF96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 ove godine obilježili smo čitav niz važnijih događanja i značajnih datuma, bili smo uključeni i u mnoge programe, a istaknut ću samo neke ili samo nove, kao što su Abeceda prevencije, Sigurnost učenika u prometu </a:t>
            </a:r>
          </a:p>
          <a:p>
            <a:r>
              <a:rPr lang="hr-HR" sz="2000" dirty="0">
                <a:solidFill>
                  <a:prstClr val="black"/>
                </a:solidFill>
                <a:latin typeface="Gill Sans MT" panose="020B0502020104020203"/>
              </a:rPr>
              <a:t>A tu su i: CAP program, Dan ružičastih majica, Dan sigurnijeg Interneta, Dan jabuka, Dan kravate, Svjetski dan čitanja naglas, Sv. Nikola,  Medni dan,  Valentinovo, Vukovar, Božić, Dan broja Pi, Poklade, Uskrs….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16860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BC60AD-EDA6-4B7A-AA0B-301657AA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Izleti i terenske nastave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D82F56-12A1-4F12-847E-83A41D64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Reailizirani</a:t>
            </a:r>
            <a:r>
              <a:rPr lang="hr-HR" dirty="0"/>
              <a:t> su i izleti, po prvi puta PN je išla </a:t>
            </a:r>
            <a:r>
              <a:rPr lang="hr-HR" dirty="0" err="1"/>
              <a:t>vana</a:t>
            </a:r>
            <a:r>
              <a:rPr lang="hr-HR" dirty="0"/>
              <a:t> granica Rh u </a:t>
            </a:r>
            <a:r>
              <a:rPr lang="hr-HR" dirty="0" err="1"/>
              <a:t>Graz</a:t>
            </a:r>
            <a:r>
              <a:rPr lang="hr-HR" dirty="0"/>
              <a:t>, u Austriju, a RN u </a:t>
            </a:r>
            <a:r>
              <a:rPr lang="hr-HR" dirty="0" err="1"/>
              <a:t>zagreb</a:t>
            </a:r>
            <a:r>
              <a:rPr lang="hr-HR" dirty="0"/>
              <a:t> na izlet</a:t>
            </a:r>
          </a:p>
          <a:p>
            <a:r>
              <a:rPr lang="hr-HR" dirty="0"/>
              <a:t>Terenske nastave realizirane ponovo uz </a:t>
            </a:r>
            <a:r>
              <a:rPr lang="hr-HR" dirty="0" err="1"/>
              <a:t>asufinanciranje</a:t>
            </a:r>
            <a:r>
              <a:rPr lang="hr-HR" dirty="0"/>
              <a:t> Općine i to u Adrenalinski park u Velikoj PN i u Lipik RN</a:t>
            </a:r>
          </a:p>
        </p:txBody>
      </p:sp>
    </p:spTree>
    <p:extLst>
      <p:ext uri="{BB962C8B-B14F-4D97-AF65-F5344CB8AC3E}">
        <p14:creationId xmlns:p14="http://schemas.microsoft.com/office/powerpoint/2010/main" val="2040093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95A565-1334-4663-98F4-3085D1CA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NAJBOLJA ŠKOLA-kriterij ocjenjivanja, NACIONALNI ISPITI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DD2D51-70C9-4791-A6C5-7E52FF27C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Pred kraj nastavne godine stigli su rezultati istraživanja koji su </a:t>
            </a:r>
            <a:r>
              <a:rPr lang="hr-HR" dirty="0" err="1"/>
              <a:t>pomkazali</a:t>
            </a:r>
            <a:r>
              <a:rPr lang="hr-HR" dirty="0"/>
              <a:t> kako je NAŠA ŠKOLA NAJBOLJA ŠKOLA U ŽUPANIJI PO KRITERIJIMA OCJENJIVANJA, </a:t>
            </a:r>
            <a:r>
              <a:rPr lang="hr-HR" dirty="0" err="1"/>
              <a:t>uspoređujuži</a:t>
            </a:r>
            <a:r>
              <a:rPr lang="hr-HR" dirty="0"/>
              <a:t> završni razred OŠ i završni razred srednje škole-maturu, za naše bivše učenike, te smo zbog toga iznimno ponosni</a:t>
            </a:r>
          </a:p>
          <a:p>
            <a:r>
              <a:rPr lang="hr-HR" dirty="0"/>
              <a:t>Isto tako, ove godine se možemo konačno pohvaliti i rezultatima </a:t>
            </a:r>
            <a:r>
              <a:rPr lang="hr-HR" dirty="0" err="1"/>
              <a:t>Nacinalnih</a:t>
            </a:r>
            <a:r>
              <a:rPr lang="hr-HR" dirty="0"/>
              <a:t> ispita gdje smo iz čak 3 predmeta ostvarili rezultat bolji i od nacionalnog i od županijskog </a:t>
            </a:r>
            <a:r>
              <a:rPr lang="hr-HR" dirty="0" err="1"/>
              <a:t>prosjjeka</a:t>
            </a:r>
            <a:r>
              <a:rPr lang="hr-HR" dirty="0"/>
              <a:t> i to za Prirodu i društvo u 4. razredu i za </a:t>
            </a:r>
            <a:r>
              <a:rPr lang="hr-HR" dirty="0" err="1"/>
              <a:t>Hravtski</a:t>
            </a:r>
            <a:r>
              <a:rPr lang="hr-HR" dirty="0"/>
              <a:t> i Geografiju za 8. razred, gdje je geografija iznimno uspješna sa čak preko 71&amp;% </a:t>
            </a:r>
            <a:r>
              <a:rPr lang="hr-HR" dirty="0" err="1"/>
              <a:t>rješenosti</a:t>
            </a:r>
            <a:r>
              <a:rPr lang="hr-HR" dirty="0"/>
              <a:t>, uz to još 3 predmeta su nam bila bolja od županijskog prosjeka a malo slabija od nacionalnog, to su Povijest i </a:t>
            </a:r>
            <a:r>
              <a:rPr lang="hr-HR" dirty="0" err="1"/>
              <a:t>Matemtiak</a:t>
            </a:r>
            <a:r>
              <a:rPr lang="hr-HR" dirty="0"/>
              <a:t> u 8. razredu i Hrvatski u 4. razredu</a:t>
            </a:r>
          </a:p>
        </p:txBody>
      </p:sp>
    </p:spTree>
    <p:extLst>
      <p:ext uri="{BB962C8B-B14F-4D97-AF65-F5344CB8AC3E}">
        <p14:creationId xmlns:p14="http://schemas.microsoft.com/office/powerpoint/2010/main" val="2232209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025966-BE10-4CA5-B06C-D44E08741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Kraj nastavne i školske godine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DE0A227-F544-4709-A3AF-D799C7326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Nastavna godina je završena 13.6., godinu smo završili sa 116 učenika ili 2 više nego što smo počeli. Imali smo ove godine nešto više ponavljača nego ranije čak 6 i to svi u PN, ostali su uspješno odmah ili nakon DNR-a završili razred.</a:t>
            </a:r>
          </a:p>
          <a:p>
            <a:r>
              <a:rPr lang="hr-HR" dirty="0"/>
              <a:t>U idućoj školskog godini očekujemo oko 114 učenika, od toga u 1. razred bi se upisalo oko 16 učenika po najavama. To je 2 više </a:t>
            </a:r>
            <a:r>
              <a:rPr lang="hr-HR" dirty="0" err="1"/>
              <a:t>ngo</a:t>
            </a:r>
            <a:r>
              <a:rPr lang="hr-HR" dirty="0"/>
              <a:t> prošle, ali je ipak </a:t>
            </a:r>
            <a:r>
              <a:rPr lang="hr-HR" dirty="0" err="1"/>
              <a:t>ukpno</a:t>
            </a:r>
            <a:r>
              <a:rPr lang="hr-HR" dirty="0"/>
              <a:t> manji pad jer je 18 učenika izašlo iz 8. razreda</a:t>
            </a:r>
          </a:p>
          <a:p>
            <a:r>
              <a:rPr lang="hr-HR" dirty="0"/>
              <a:t>Popravnih ispita nismo imali</a:t>
            </a:r>
          </a:p>
        </p:txBody>
      </p:sp>
    </p:spTree>
    <p:extLst>
      <p:ext uri="{BB962C8B-B14F-4D97-AF65-F5344CB8AC3E}">
        <p14:creationId xmlns:p14="http://schemas.microsoft.com/office/powerpoint/2010/main" val="3597789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FAF934-1AF0-4126-A624-4AC6855E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Tkon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F0F1CC-37FA-4A3E-903C-3AFE79F5E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Naš </a:t>
            </a:r>
            <a:r>
              <a:rPr lang="hr-HR" dirty="0" err="1"/>
              <a:t>Tkon</a:t>
            </a:r>
            <a:r>
              <a:rPr lang="hr-HR" dirty="0"/>
              <a:t> je i ove godine uspješno radio. Prvo </a:t>
            </a:r>
            <a:r>
              <a:rPr lang="hr-HR" dirty="0" err="1"/>
              <a:t>ssjet</a:t>
            </a:r>
            <a:r>
              <a:rPr lang="hr-HR" dirty="0"/>
              <a:t> iz OŠ </a:t>
            </a:r>
            <a:r>
              <a:rPr lang="hr-HR" dirty="0" err="1"/>
              <a:t>Rovišće</a:t>
            </a:r>
            <a:r>
              <a:rPr lang="hr-HR" dirty="0"/>
              <a:t>, potom 2 županijske ture, pa 1 turu naših učenika, naši djelatnici, OŠ Kapela i </a:t>
            </a:r>
            <a:r>
              <a:rPr lang="hr-HR" dirty="0" err="1"/>
              <a:t>Berek</a:t>
            </a:r>
            <a:r>
              <a:rPr lang="hr-HR" dirty="0"/>
              <a:t> bi trebali doći krajem 8. mjeseca i početkom 9. mjeseca djelatnici Općine sukladno Ugovoru s istom</a:t>
            </a:r>
          </a:p>
          <a:p>
            <a:r>
              <a:rPr lang="hr-HR" dirty="0"/>
              <a:t>Naime, Općina po Ugovoru sufinancira nam rad </a:t>
            </a:r>
            <a:r>
              <a:rPr lang="hr-HR" dirty="0" err="1"/>
              <a:t>Tkona</a:t>
            </a:r>
            <a:r>
              <a:rPr lang="hr-HR" dirty="0"/>
              <a:t> svake godine u iznosu od 5000€ narednih 5 godina, a pomoći će ove jeseni sa 70% iznosa oko rekonstrukcije krova na glavnoj zgradi </a:t>
            </a:r>
            <a:r>
              <a:rPr lang="hr-HR" dirty="0" err="1"/>
              <a:t>Tkona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4274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9A3CF1-B60D-45D8-9376-993079E5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Osvrt ravnatelja na godinu na izmaku i planovi za sljedeću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E2F6EB-01ED-4D4D-9352-2C3B2ACFC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Godinu smo uspješno priveli kraju, završili je sa 116 učenika u 11 RO</a:t>
            </a:r>
          </a:p>
          <a:p>
            <a:r>
              <a:rPr lang="hr-HR" dirty="0"/>
              <a:t>Pokazali dobre rezultate na Ni i u kriteriju ocjenjivanja učenika</a:t>
            </a:r>
          </a:p>
          <a:p>
            <a:r>
              <a:rPr lang="hr-HR" dirty="0"/>
              <a:t>Ostvarili gotovo sve zacrtane ciljeve i otpočeli postupak oko izgradnje školske sportske dvorane nakon 20 godina, do sada sam izradi Idejni projekt, Glavni projekt, dobio Građevinsku dozvolu i čekamo suglasnost MZOM da možemo početi s procedurom izbora ponuđača za radove i same radove</a:t>
            </a:r>
          </a:p>
          <a:p>
            <a:r>
              <a:rPr lang="hr-HR" dirty="0"/>
              <a:t>U 5. mjesecu izvršen je reizbor ravnatelja te sam dobio 3. mandat koji počinje teći od 1.9.2025. godine na 5 godina. Na ovome zahvaljujem još jednom kolektivu koji je gotovo jednoglasno glasao za mene, a isto tako i roditeljima i ŠO čija je podrška bila jednoglasna</a:t>
            </a:r>
          </a:p>
        </p:txBody>
      </p:sp>
    </p:spTree>
    <p:extLst>
      <p:ext uri="{BB962C8B-B14F-4D97-AF65-F5344CB8AC3E}">
        <p14:creationId xmlns:p14="http://schemas.microsoft.com/office/powerpoint/2010/main" val="1083680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1C46D5-4673-4C20-A80E-87A915B6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Planovi za sljedeću godinu….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16C0723-930E-48BF-99A8-D92A2B200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Na </a:t>
            </a:r>
            <a:r>
              <a:rPr lang="hr-HR" dirty="0" err="1"/>
              <a:t>Tkonu</a:t>
            </a:r>
            <a:r>
              <a:rPr lang="hr-HR" dirty="0"/>
              <a:t> ćemo konačno rekonstruirati krov na glavnoj zgradi, u planu je i betoniranje parkinga iza glavne zgrade do glavne ceste</a:t>
            </a:r>
          </a:p>
          <a:p>
            <a:r>
              <a:rPr lang="hr-HR" dirty="0"/>
              <a:t>U Dežanovcu ćemo kupiti barem 1 interaktivnu ploču za učionicu Matematike, a staru iz nje prebaciti u PŠ </a:t>
            </a:r>
            <a:r>
              <a:rPr lang="hr-HR" dirty="0" err="1"/>
              <a:t>Trojeglava</a:t>
            </a:r>
            <a:r>
              <a:rPr lang="hr-HR" dirty="0"/>
              <a:t>. Planira se raditi na zamjeni djela zastora u učionicama i na kupovini možda jedne klime u učionici, ove godine 1. razreda, bivši Češki jezik. Možda krenuti i na neke radove oko fasade na starom dijelu škole</a:t>
            </a:r>
          </a:p>
          <a:p>
            <a:r>
              <a:rPr lang="hr-HR" dirty="0"/>
              <a:t>Ako ostane novca od </a:t>
            </a:r>
            <a:r>
              <a:rPr lang="hr-HR" dirty="0" err="1"/>
              <a:t>Tkona</a:t>
            </a:r>
            <a:r>
              <a:rPr lang="hr-HR" dirty="0"/>
              <a:t> moguće je i neko kraće studijsko putovanje u Hrvatskoj ili neposrednom okruženju od 1-2 dana, o tome će se raspravljati tijekom kolovoza i rujna na Timu za kvalitetu, UV-u i ŠO.</a:t>
            </a:r>
          </a:p>
          <a:p>
            <a:r>
              <a:rPr lang="hr-HR" dirty="0"/>
              <a:t>Broj učenika očekujemo u nekoj stagnaciji, oko 114, plus minus, želio bi da možemo ponoviti rezultate NI</a:t>
            </a:r>
          </a:p>
          <a:p>
            <a:pPr marL="0" indent="0">
              <a:buNone/>
            </a:pPr>
            <a:r>
              <a:rPr lang="hr-HR" dirty="0"/>
              <a:t>		</a:t>
            </a:r>
            <a:r>
              <a:rPr lang="hr-HR" dirty="0" err="1"/>
              <a:t>Ravnntelj</a:t>
            </a:r>
            <a:r>
              <a:rPr lang="hr-HR" dirty="0"/>
              <a:t> mentor Zoran </a:t>
            </a:r>
            <a:r>
              <a:rPr lang="hr-HR" dirty="0" err="1"/>
              <a:t>Činčak,mag.pov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9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206548-8D26-4A67-9569-7F9D4551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Školska 2024./2025. godina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C34859-7E4B-48C1-AA2C-96A692DCD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Ovu školsku godinu počeli smo sa 113 učenika, ili 4 manje nego prethodne školske godine, ali već tijekom prvog polugodišta broj se povećao na 114</a:t>
            </a:r>
          </a:p>
          <a:p>
            <a:r>
              <a:rPr lang="hr-HR" dirty="0"/>
              <a:t>I dalje imamo 11 razrednih odjela, i to 7 u RN i 4 u PN</a:t>
            </a:r>
          </a:p>
          <a:p>
            <a:r>
              <a:rPr lang="hr-HR" dirty="0"/>
              <a:t>Radimo u 1 smjeni, u 3 PŠ – Uljanik, </a:t>
            </a:r>
            <a:r>
              <a:rPr lang="hr-HR" dirty="0" err="1"/>
              <a:t>Trojeglava</a:t>
            </a:r>
            <a:r>
              <a:rPr lang="hr-HR" dirty="0"/>
              <a:t> i </a:t>
            </a:r>
            <a:r>
              <a:rPr lang="hr-HR" dirty="0" err="1"/>
              <a:t>Sokolovac</a:t>
            </a:r>
            <a:r>
              <a:rPr lang="hr-HR" dirty="0"/>
              <a:t> i u MŠ Dežanovac</a:t>
            </a:r>
          </a:p>
          <a:p>
            <a:r>
              <a:rPr lang="hr-HR" dirty="0"/>
              <a:t>51 učenik je u RN a 63 u PN, međutim, samo 19 učenika u PŠ, gdje je posebno kritično u PŠ </a:t>
            </a:r>
            <a:r>
              <a:rPr lang="hr-HR" dirty="0" err="1"/>
              <a:t>Sokolovac</a:t>
            </a:r>
            <a:r>
              <a:rPr lang="hr-HR" dirty="0"/>
              <a:t> u kojoj ove školske godine imamo samo 2 učenice u 2 .</a:t>
            </a:r>
            <a:r>
              <a:rPr lang="hr-HR" dirty="0" err="1"/>
              <a:t>raz</a:t>
            </a:r>
            <a:r>
              <a:rPr lang="hr-HR" dirty="0"/>
              <a:t>. Situacija nije puno bolja niti u PŠ Uljanik, nekada najvećoj PŠ, tamo imamo samo 4 učenika</a:t>
            </a:r>
          </a:p>
          <a:p>
            <a:r>
              <a:rPr lang="hr-HR" dirty="0"/>
              <a:t>Ali, očekujemo sljedeće godine upis u PŠ </a:t>
            </a:r>
            <a:r>
              <a:rPr lang="hr-HR" dirty="0" err="1"/>
              <a:t>Sokolovac</a:t>
            </a:r>
            <a:r>
              <a:rPr lang="hr-HR" dirty="0"/>
              <a:t> i PŠ Uljanik, tako da se nadam kako će opstati još koju godinu</a:t>
            </a:r>
          </a:p>
        </p:txBody>
      </p:sp>
    </p:spTree>
    <p:extLst>
      <p:ext uri="{BB962C8B-B14F-4D97-AF65-F5344CB8AC3E}">
        <p14:creationId xmlns:p14="http://schemas.microsoft.com/office/powerpoint/2010/main" val="8375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E017FD-0A2B-4FBB-97CA-8477E0BC3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 – školska 2024./2025….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0D1E412-E785-4E6D-8C98-0C571C765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Nastava nam se i dalje odvija, osim na hrvatskom jeziku, još i na češkom, mađarskom i srpskom, sve po modelu C i po tome ostajemo </a:t>
            </a:r>
            <a:r>
              <a:rPr lang="hr-HR" b="1" dirty="0"/>
              <a:t>samo jedna od 3 škole u Hrvatskoj</a:t>
            </a:r>
          </a:p>
          <a:p>
            <a:r>
              <a:rPr lang="hr-HR" dirty="0"/>
              <a:t>Ove godine očekujemo i izradu dokumentacije za konačnu izgradnju školske sportske dvorane, priključenje na vodovod u Dežanovcu, veliki radovi na krovu glavne zgrade u </a:t>
            </a:r>
            <a:r>
              <a:rPr lang="hr-HR" dirty="0" err="1"/>
              <a:t>Tkonu</a:t>
            </a:r>
            <a:r>
              <a:rPr lang="hr-HR" dirty="0"/>
              <a:t>…i puno toga drugog</a:t>
            </a:r>
          </a:p>
          <a:p>
            <a:r>
              <a:rPr lang="hr-HR" dirty="0"/>
              <a:t>Prelazimo od 1.1.2025. i na kompletnu riznicu BBŽ, što će biti pravi izazov imajući u vidu poziciju našeg odmarališta u </a:t>
            </a:r>
            <a:r>
              <a:rPr lang="hr-HR" dirty="0" err="1"/>
              <a:t>Tkonu</a:t>
            </a:r>
            <a:r>
              <a:rPr lang="hr-HR" dirty="0"/>
              <a:t> </a:t>
            </a:r>
          </a:p>
          <a:p>
            <a:r>
              <a:rPr lang="hr-HR" dirty="0"/>
              <a:t>I na kraju, ove godine nas očekuje i izbor/reizbor ravnatelja škole, negdje tijekom svibnja ili lipnja mjeseca </a:t>
            </a:r>
          </a:p>
        </p:txBody>
      </p:sp>
    </p:spTree>
    <p:extLst>
      <p:ext uri="{BB962C8B-B14F-4D97-AF65-F5344CB8AC3E}">
        <p14:creationId xmlns:p14="http://schemas.microsoft.com/office/powerpoint/2010/main" val="206811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E7C356-DAD8-4495-9CCD-8879C3C4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2" y="2349925"/>
            <a:ext cx="3042434" cy="2025522"/>
          </a:xfrm>
        </p:spPr>
        <p:txBody>
          <a:bodyPr/>
          <a:lstStyle/>
          <a:p>
            <a:r>
              <a:rPr lang="hr-HR" dirty="0"/>
              <a:t>Osnovni podaci o školi…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C3FB3F53-F544-4B4C-A0C7-101050B8BB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113944"/>
              </p:ext>
            </p:extLst>
          </p:nvPr>
        </p:nvGraphicFramePr>
        <p:xfrm>
          <a:off x="3580688" y="205098"/>
          <a:ext cx="7722681" cy="6426453"/>
        </p:xfrm>
        <a:graphic>
          <a:graphicData uri="http://schemas.openxmlformats.org/drawingml/2006/table">
            <a:tbl>
              <a:tblPr/>
              <a:tblGrid>
                <a:gridCol w="3491698">
                  <a:extLst>
                    <a:ext uri="{9D8B030D-6E8A-4147-A177-3AD203B41FA5}">
                      <a16:colId xmlns:a16="http://schemas.microsoft.com/office/drawing/2014/main" val="877672840"/>
                    </a:ext>
                  </a:extLst>
                </a:gridCol>
                <a:gridCol w="4230983">
                  <a:extLst>
                    <a:ext uri="{9D8B030D-6E8A-4147-A177-3AD203B41FA5}">
                      <a16:colId xmlns:a16="http://schemas.microsoft.com/office/drawing/2014/main" val="436980850"/>
                    </a:ext>
                  </a:extLst>
                </a:gridCol>
              </a:tblGrid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Naziv škole: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OSNOVNA ŠKOLA DEŽANOVAC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88131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Adresa škole: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Dežanovac 285, 43 506  DEŽANOVAC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358787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Županija: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BJELOVARSKO-BILOGORSKA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066751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Telefonski broj: 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043 675-840, 841, 842, 843, 844, 845, 846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075351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telefaksa: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043 675-849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5916"/>
                  </a:ext>
                </a:extLst>
              </a:tr>
              <a:tr h="20703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Internetska pošta: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sng" strike="noStrike">
                          <a:solidFill>
                            <a:srgbClr val="0000FF"/>
                          </a:solidFill>
                          <a:effectLst/>
                          <a:latin typeface="Century Schoolbook" panose="02040604050505020304" pitchFamily="18" charset="0"/>
                          <a:hlinkClick r:id="rId2"/>
                        </a:rPr>
                        <a:t>os.dezanovac@gmail.com</a:t>
                      </a:r>
                      <a:r>
                        <a:rPr lang="hr-HR" sz="400" b="0" i="0" u="sng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hr-HR" sz="400" b="0" i="0" u="sng" strike="noStrike">
                          <a:solidFill>
                            <a:srgbClr val="0000FF"/>
                          </a:solidFill>
                          <a:effectLst/>
                          <a:latin typeface="Century Schoolbook" panose="02040604050505020304" pitchFamily="18" charset="0"/>
                          <a:hlinkClick r:id="rId3"/>
                        </a:rPr>
                        <a:t>ravnatelj@os-dezanovac.skole.hr</a:t>
                      </a:r>
                      <a:r>
                        <a:rPr lang="hr-HR" sz="400" b="0" i="0" u="sng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27114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Internetska adresa: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sng" strike="noStrike">
                          <a:solidFill>
                            <a:srgbClr val="0000FF"/>
                          </a:solidFill>
                          <a:effectLst/>
                          <a:latin typeface="Century Schoolbook" panose="02040604050505020304" pitchFamily="18" charset="0"/>
                          <a:hlinkClick r:id="rId4"/>
                        </a:rPr>
                        <a:t>www.os-dezanovac.skole.hr</a:t>
                      </a:r>
                      <a:r>
                        <a:rPr lang="hr-HR" sz="400" b="0" i="0" u="sng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96854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Šifra škole: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07-266-001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7664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Matični broj škole: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03099555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69639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OIB: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69451048947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260788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Upis u sudski registar (broj i datum):</a:t>
                      </a:r>
                      <a:endParaRPr lang="pl-PL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Tt-06/894-4   20. 10. 2006. 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342361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930160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Ravnatelj škole: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Zoran, Činčak, mag. pov. -mentor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326837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Zamjenik ravnatelja: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Ksenija Dakić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976923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426771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učenika: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16416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učenika u razrednoj nastavi:</a:t>
                      </a:r>
                      <a:endParaRPr lang="pl-PL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50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20248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učenika u predmetnoj nastavi:</a:t>
                      </a:r>
                      <a:endParaRPr lang="pl-PL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63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1286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učenika s teškoćama u razvoju:</a:t>
                      </a:r>
                      <a:endParaRPr lang="pl-PL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10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489707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učenika putnika: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81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379053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Ukupan broj razrednih odjela: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840370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razrednih odjela u matičnoj školi: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571910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razrednih odjela u područnoj školi:</a:t>
                      </a:r>
                      <a:endParaRPr lang="pl-PL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4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722475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razrednih odjela RN-a: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879295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razrednih odjela PN-a: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4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512663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smjena: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722820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Početak i završetak svake smjene:</a:t>
                      </a:r>
                      <a:endParaRPr lang="nb-NO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7,10-13,05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612198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radnika: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37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731627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učitelja predmetne nastave: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19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5907831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učitelja razredne nastave: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30396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stručnih suradnika: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2 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459029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ostalih radnika: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8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421185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nestručnih učitelja: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317038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pripravnika: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-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505658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mentora i savjetnika: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3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859963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hr-HR" sz="800">
                          <a:effectLst/>
                        </a:rPr>
                      </a:b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876468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računala u školi: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77 (44 stolna i 33 prijenosnih) + 15 CARNET računala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78533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specijaliziranih učionica: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3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641314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općih učionica: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7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58481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športskih dvorana: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0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3572106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Broj športskih igrališta: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21106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Školska knjižnica: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34433"/>
                  </a:ext>
                </a:extLst>
              </a:tr>
              <a:tr h="1274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Školska kuhinja:</a:t>
                      </a:r>
                      <a:endParaRPr lang="hr-HR" sz="800">
                        <a:effectLst/>
                      </a:endParaRPr>
                    </a:p>
                  </a:txBody>
                  <a:tcPr marL="31357" marR="31357" marT="19632" marB="196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1</a:t>
                      </a:r>
                      <a:endParaRPr lang="hr-HR" sz="800" dirty="0">
                        <a:effectLst/>
                      </a:endParaRPr>
                    </a:p>
                  </a:txBody>
                  <a:tcPr marL="31357" marR="31357" marT="19632" marB="1963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39870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618294D-99B6-4C3D-9E16-9CC7D98FA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274626" y="-94693"/>
            <a:ext cx="22466626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r-Latn-RS" altLang="sr-Latn-RS" sz="1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Schoolbook" panose="02040604050505020304" pitchFamily="18" charset="0"/>
              </a:rPr>
              <a:t>OSNOVNI PODACI O ŠKOLI</a:t>
            </a:r>
            <a:endParaRPr kumimoji="0" lang="sr-Latn-RS" altLang="sr-Latn-R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r-Latn-RS" altLang="sr-Latn-R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r-Latn-RS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5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CC7C11-F1C9-40E3-9449-9F6B8AF2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Učiteljice RN u školskoj 2024./2025.</a:t>
            </a:r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0B50AFFA-59A4-42BF-93C0-F982A6E390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1861" y="2365695"/>
            <a:ext cx="5762602" cy="251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67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2788B6-B69F-4735-ADD0-5F575F26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Učitelji PN…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9BAE5B88-2DD1-4EC1-B83D-4C18E4BAD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60319"/>
              </p:ext>
            </p:extLst>
          </p:nvPr>
        </p:nvGraphicFramePr>
        <p:xfrm>
          <a:off x="5008228" y="283213"/>
          <a:ext cx="5527439" cy="5434960"/>
        </p:xfrm>
        <a:graphic>
          <a:graphicData uri="http://schemas.openxmlformats.org/drawingml/2006/table">
            <a:tbl>
              <a:tblPr/>
              <a:tblGrid>
                <a:gridCol w="323089">
                  <a:extLst>
                    <a:ext uri="{9D8B030D-6E8A-4147-A177-3AD203B41FA5}">
                      <a16:colId xmlns:a16="http://schemas.microsoft.com/office/drawing/2014/main" val="709620230"/>
                    </a:ext>
                  </a:extLst>
                </a:gridCol>
                <a:gridCol w="1484462">
                  <a:extLst>
                    <a:ext uri="{9D8B030D-6E8A-4147-A177-3AD203B41FA5}">
                      <a16:colId xmlns:a16="http://schemas.microsoft.com/office/drawing/2014/main" val="2861520529"/>
                    </a:ext>
                  </a:extLst>
                </a:gridCol>
                <a:gridCol w="1405873">
                  <a:extLst>
                    <a:ext uri="{9D8B030D-6E8A-4147-A177-3AD203B41FA5}">
                      <a16:colId xmlns:a16="http://schemas.microsoft.com/office/drawing/2014/main" val="1705082865"/>
                    </a:ext>
                  </a:extLst>
                </a:gridCol>
                <a:gridCol w="410410">
                  <a:extLst>
                    <a:ext uri="{9D8B030D-6E8A-4147-A177-3AD203B41FA5}">
                      <a16:colId xmlns:a16="http://schemas.microsoft.com/office/drawing/2014/main" val="2355538240"/>
                    </a:ext>
                  </a:extLst>
                </a:gridCol>
                <a:gridCol w="1239963">
                  <a:extLst>
                    <a:ext uri="{9D8B030D-6E8A-4147-A177-3AD203B41FA5}">
                      <a16:colId xmlns:a16="http://schemas.microsoft.com/office/drawing/2014/main" val="947208425"/>
                    </a:ext>
                  </a:extLst>
                </a:gridCol>
                <a:gridCol w="663642">
                  <a:extLst>
                    <a:ext uri="{9D8B030D-6E8A-4147-A177-3AD203B41FA5}">
                      <a16:colId xmlns:a16="http://schemas.microsoft.com/office/drawing/2014/main" val="1059315450"/>
                    </a:ext>
                  </a:extLst>
                </a:gridCol>
              </a:tblGrid>
              <a:tr h="69056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 br.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Ime i prezime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Zvanje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Stupanj stručne</a:t>
                      </a:r>
                      <a:endParaRPr lang="hr-HR" sz="140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spreme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Predmet(i) koji(e) predaje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Mentor-savjetnik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1737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Morena Mandić Čolić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uč. RN s poj. HJ</a:t>
                      </a:r>
                      <a:endParaRPr lang="nl-NL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Hrvatski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375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Davor Stankić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uč. RN s poj. HJ</a:t>
                      </a:r>
                      <a:endParaRPr lang="nl-NL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Hrvatski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48362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Maja Kral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uč. RN s poj. EJ</a:t>
                      </a:r>
                      <a:endParaRPr lang="sv-SE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Engleski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3369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4.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Marina Nestinger Santo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uč. RN s poj EJ</a:t>
                      </a:r>
                      <a:endParaRPr lang="sv-SE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Engleski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9520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5.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Vedran Čukelj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Prof. geogr. i povijesti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Geografija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58919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6.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Elena Petrušić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Mag. ed. povijesti i HJ</a:t>
                      </a:r>
                      <a:endParaRPr lang="it-IT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Povijest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45592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7.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Goranka Radulović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Prof. biologije i kemije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Prir., biol. kemija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274143"/>
                  </a:ext>
                </a:extLst>
              </a:tr>
              <a:tr h="29924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8.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Mirjana Hojka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inž. mat. i inf. s ped. grup. predmeta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Matematika</a:t>
                      </a:r>
                      <a:endParaRPr lang="hr-HR" sz="140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Informatika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4571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9.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Vlatko Zeman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Profesor fizike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Fizika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29343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10.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Estera Cenger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Prof. glazbene kulture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Glazbeni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0757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11.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Diana Vidović Petrović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Akademski slikar s PPO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Likovni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2048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12.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Dragan Barač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Učitelj TZK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TZK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9159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13.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Mihaela Kramarić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Prv.eduk. boh i HJ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Češki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145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14.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Josip Blažević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teolog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Vjeronauk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440911"/>
                  </a:ext>
                </a:extLst>
              </a:tr>
              <a:tr h="29924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15.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Dražen Pešava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Stručni prvostupnik ing. mehatronike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VŠS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Tehnička kultura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0429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16.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Borka Teodorović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Dipl. kateheta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Pravoslavni vj. 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500490"/>
                  </a:ext>
                </a:extLst>
              </a:tr>
              <a:tr h="59848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17.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Ivka Saratlija</a:t>
                      </a:r>
                      <a:endParaRPr lang="hr-HR" sz="1400">
                        <a:effectLst/>
                      </a:endParaRPr>
                    </a:p>
                    <a:p>
                      <a:pPr fontAlgn="t"/>
                      <a:br>
                        <a:rPr lang="hr-HR" sz="1400">
                          <a:effectLst/>
                        </a:rPr>
                      </a:b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Mag. prim. obr. s modulom informatike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  <a:p>
                      <a:pPr fontAlgn="t"/>
                      <a:br>
                        <a:rPr lang="hr-HR" sz="1400">
                          <a:effectLst/>
                        </a:rPr>
                      </a:b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Informatika</a:t>
                      </a:r>
                      <a:endParaRPr lang="hr-HR" sz="1400">
                        <a:effectLst/>
                      </a:endParaRPr>
                    </a:p>
                    <a:p>
                      <a:pPr fontAlgn="t"/>
                      <a:br>
                        <a:rPr lang="hr-HR" sz="1400">
                          <a:effectLst/>
                        </a:rPr>
                      </a:b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  <a:p>
                      <a:pPr fontAlgn="t"/>
                      <a:br>
                        <a:rPr lang="hr-HR" sz="1400">
                          <a:effectLst/>
                        </a:rPr>
                      </a:b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5312"/>
                  </a:ext>
                </a:extLst>
              </a:tr>
              <a:tr h="29924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18. 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Nataša Guberović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Profesor srpskog jezika i književnosti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VSS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Srpski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-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153704"/>
                  </a:ext>
                </a:extLst>
              </a:tr>
              <a:tr h="48339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19.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Danijela Krejči 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ekonomist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VŠS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Mađarski jezik</a:t>
                      </a:r>
                      <a:endParaRPr lang="hr-HR" sz="140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hr-HR" sz="1400" dirty="0">
                          <a:effectLst/>
                        </a:rPr>
                      </a:br>
                      <a:endParaRPr lang="hr-HR" sz="1400" dirty="0">
                        <a:effectLst/>
                      </a:endParaRPr>
                    </a:p>
                  </a:txBody>
                  <a:tcPr marL="55149" marR="55149" marT="34528" marB="3452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094306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1E125B8-8C23-437A-B7ED-1FCBD128E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08061" y="0"/>
            <a:ext cx="1480006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919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9CBF20-B070-4032-9844-953AEEDA3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Ravnatelj i stručne suradnice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C97AA350-54A2-4CC7-8424-4C8D9CC5B1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9143" y="2774010"/>
            <a:ext cx="5988038" cy="193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79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AC7173-3B24-4142-97AE-744BBD2BC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Administracija i pomoćno-tehničko osoblje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3215C762-45B7-41E3-82F6-1BBEB271CF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15769" y="1568132"/>
          <a:ext cx="5486400" cy="371856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832413387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3484767678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13653561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4098234941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9534802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Red. broj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Ime i prezime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Zvanje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Stupanj </a:t>
                      </a:r>
                      <a:endParaRPr lang="hr-HR">
                        <a:effectLst/>
                      </a:endParaRPr>
                    </a:p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stru. spreme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Radno mjesto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26087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Vikica Župljanin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Bacc.admin.publ.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VŠS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Tajnik škole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733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Tihana Paclik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Str. prvostupnica ekonomije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VŠS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Računovođa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685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Željko Prodanović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Elektrotehničar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KV/SSS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Domar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204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Inesa Trupl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Kuharica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SSS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Kuharica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51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Gordana Bojčić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Kuharica/Spremačica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SSS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Spremačica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0173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Gordana Torkoš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„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NKV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Spremačica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605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Dragana Vozab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„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SSS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Spremačica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25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b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Melita Tepeš 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„</a:t>
                      </a:r>
                      <a:endParaRPr lang="hr-HR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SSS</a:t>
                      </a:r>
                      <a:endParaRPr lang="hr-HR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Spremačica</a:t>
                      </a:r>
                      <a:endParaRPr lang="hr-HR" dirty="0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34670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6EA202B-E08F-41C5-94A5-ED6B81119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24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BDD805-7057-4340-A381-72A73925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Organizacija rada škole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D016625-0F99-452E-B92E-B4D182922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spcBef>
                <a:spcPts val="0"/>
              </a:spcBef>
              <a:buNone/>
            </a:pPr>
            <a:r>
              <a:rPr lang="hr-HR" b="1" dirty="0">
                <a:solidFill>
                  <a:srgbClr val="000000"/>
                </a:solidFill>
                <a:latin typeface="Comic Sans MS" panose="030F0702030302020204" pitchFamily="66" charset="0"/>
              </a:rPr>
              <a:t>Organizacija smjena</a:t>
            </a:r>
            <a:endParaRPr lang="hr-HR" dirty="0"/>
          </a:p>
          <a:p>
            <a:pPr indent="457200" algn="just">
              <a:spcBef>
                <a:spcPts val="0"/>
              </a:spcBef>
            </a:pPr>
            <a:br>
              <a:rPr lang="hr-HR" dirty="0"/>
            </a:b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Matična škola zajedno sa svim PŠ radi u jednoj smjeni. Počinje u 7,10 sati i traje do 13,05, odnosno 14,45 za izbornu nastavu. Učenici RN u MŠ počinju s nastavom u 7,45, a završavaju u 12,00 sati, dok u PŠ nastava počinje u 8,00 sati a završava u 12,15. sati.  </a:t>
            </a:r>
            <a:endParaRPr lang="hr-HR" dirty="0"/>
          </a:p>
          <a:p>
            <a:pPr indent="0" algn="just">
              <a:spcBef>
                <a:spcPts val="0"/>
              </a:spcBef>
              <a:buNone/>
            </a:pPr>
            <a:br>
              <a:rPr lang="hr-HR" dirty="0"/>
            </a:br>
            <a:r>
              <a:rPr lang="hr-HR" b="1" dirty="0">
                <a:solidFill>
                  <a:srgbClr val="000000"/>
                </a:solidFill>
                <a:latin typeface="Comic Sans MS" panose="030F0702030302020204" pitchFamily="66" charset="0"/>
              </a:rPr>
              <a:t>Prehrana učenika u školi</a:t>
            </a:r>
            <a:endParaRPr lang="hr-HR" dirty="0"/>
          </a:p>
          <a:p>
            <a:pPr indent="360045" algn="just">
              <a:spcBef>
                <a:spcPts val="0"/>
              </a:spcBef>
            </a:pPr>
            <a:br>
              <a:rPr lang="hr-HR" dirty="0"/>
            </a:b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U Matičnoj školi i svim Područnim školama učenici imaju besplatnu prehranu financiranju od strane MZO. U matičnoj školi se priprema topli obrok te se prevozi u Područnu školu Uljanik, </a:t>
            </a:r>
            <a:r>
              <a:rPr lang="hr-H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Trojeglavu</a:t>
            </a: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 i </a:t>
            </a:r>
            <a:r>
              <a:rPr lang="hr-H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Sokolovac</a:t>
            </a: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 gdje spremačice podijele obrok svim učenicima. </a:t>
            </a:r>
            <a:endParaRPr lang="hr-HR" dirty="0"/>
          </a:p>
          <a:p>
            <a:pPr indent="360045" algn="just">
              <a:spcBef>
                <a:spcPts val="0"/>
              </a:spcBef>
            </a:pPr>
            <a:br>
              <a:rPr lang="hr-HR" dirty="0"/>
            </a:br>
            <a:r>
              <a:rPr lang="hr-HR" b="1" dirty="0">
                <a:solidFill>
                  <a:srgbClr val="000000"/>
                </a:solidFill>
                <a:latin typeface="Comic Sans MS" panose="030F0702030302020204" pitchFamily="66" charset="0"/>
              </a:rPr>
              <a:t>Prijevoz učenika</a:t>
            </a:r>
            <a:endParaRPr lang="hr-HR" dirty="0"/>
          </a:p>
          <a:p>
            <a:pPr algn="just">
              <a:spcBef>
                <a:spcPts val="0"/>
              </a:spcBef>
            </a:pPr>
            <a:br>
              <a:rPr lang="hr-HR" dirty="0"/>
            </a:b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Prijevoz učenika putnika vrši autobusima Čazmatrans nova Čazma. Organiziran je za 82 učenika (1 učenik područne škole Uljanik i 2 učenika PŠ </a:t>
            </a:r>
            <a:r>
              <a:rPr lang="hr-H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Trojeglava</a:t>
            </a:r>
            <a:r>
              <a:rPr lang="hr-HR" dirty="0">
                <a:solidFill>
                  <a:srgbClr val="000000"/>
                </a:solidFill>
                <a:latin typeface="Comic Sans MS" panose="030F0702030302020204" pitchFamily="66" charset="0"/>
              </a:rPr>
              <a:t>), 27 učenika razredne nastave matične škole i 55 učenika predmetne nastave.</a:t>
            </a:r>
            <a:endParaRPr lang="hr-HR" dirty="0"/>
          </a:p>
          <a:p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971246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Galerij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60</TotalTime>
  <Words>1858</Words>
  <Application>Microsoft Office PowerPoint</Application>
  <PresentationFormat>Široki zaslon</PresentationFormat>
  <Paragraphs>421</Paragraphs>
  <Slides>19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9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Century Schoolbook</vt:lpstr>
      <vt:lpstr>Comic Sans MS</vt:lpstr>
      <vt:lpstr>Gill Sans MT</vt:lpstr>
      <vt:lpstr>Rockwell</vt:lpstr>
      <vt:lpstr>Times New Roman</vt:lpstr>
      <vt:lpstr>Wingdings</vt:lpstr>
      <vt:lpstr>Atlas</vt:lpstr>
      <vt:lpstr>Galerija</vt:lpstr>
      <vt:lpstr>e Spomenica – OŠ Dežanovac</vt:lpstr>
      <vt:lpstr>Školska 2024./2025. godina</vt:lpstr>
      <vt:lpstr>Uvod – školska 2024./2025….</vt:lpstr>
      <vt:lpstr>Osnovni podaci o školi…</vt:lpstr>
      <vt:lpstr>Učiteljice RN u školskoj 2024./2025.</vt:lpstr>
      <vt:lpstr>Učitelji PN…</vt:lpstr>
      <vt:lpstr>Ravnatelj i stručne suradnice</vt:lpstr>
      <vt:lpstr>Administracija i pomoćno-tehničko osoblje</vt:lpstr>
      <vt:lpstr>Organizacija rada škole</vt:lpstr>
      <vt:lpstr>Izborni predmeti 2024./2025.</vt:lpstr>
      <vt:lpstr>Statistika, izborni predmeti</vt:lpstr>
      <vt:lpstr>Obilježavanje važnijih datuma, priredbe…</vt:lpstr>
      <vt:lpstr>Obilježavanje važnijih datuma, priredbe, projekti</vt:lpstr>
      <vt:lpstr>Izleti i terenske nastave</vt:lpstr>
      <vt:lpstr>NAJBOLJA ŠKOLA-kriterij ocjenjivanja, NACIONALNI ISPITI</vt:lpstr>
      <vt:lpstr>Kraj nastavne i školske godine</vt:lpstr>
      <vt:lpstr>Tkon</vt:lpstr>
      <vt:lpstr>Osvrt ravnatelja na godinu na izmaku i planovi za sljedeću</vt:lpstr>
      <vt:lpstr>Planovi za sljedeću godinu….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Spomenica – OŠ Dežanovac</dc:title>
  <dc:creator>Zoran Činčak</dc:creator>
  <cp:lastModifiedBy>Zoran Činčak</cp:lastModifiedBy>
  <cp:revision>10</cp:revision>
  <dcterms:created xsi:type="dcterms:W3CDTF">2024-12-23T06:27:31Z</dcterms:created>
  <dcterms:modified xsi:type="dcterms:W3CDTF">2025-09-22T08:36:45Z</dcterms:modified>
</cp:coreProperties>
</file>